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13"/>
  </p:notesMasterIdLst>
  <p:handoutMasterIdLst>
    <p:handoutMasterId r:id="rId14"/>
  </p:handoutMasterIdLst>
  <p:sldIdLst>
    <p:sldId id="256" r:id="rId2"/>
    <p:sldId id="257" r:id="rId3"/>
    <p:sldId id="258" r:id="rId4"/>
    <p:sldId id="268" r:id="rId5"/>
    <p:sldId id="259" r:id="rId6"/>
    <p:sldId id="261" r:id="rId7"/>
    <p:sldId id="266" r:id="rId8"/>
    <p:sldId id="262" r:id="rId9"/>
    <p:sldId id="263" r:id="rId10"/>
    <p:sldId id="264" r:id="rId11"/>
    <p:sldId id="267" r:id="rId12"/>
  </p:sldIdLst>
  <p:sldSz cx="12192000" cy="6858000"/>
  <p:notesSz cx="6858000" cy="9144000"/>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32" autoAdjust="0"/>
    <p:restoredTop sz="94660"/>
  </p:normalViewPr>
  <p:slideViewPr>
    <p:cSldViewPr snapToGrid="0">
      <p:cViewPr varScale="1">
        <p:scale>
          <a:sx n="74" d="100"/>
          <a:sy n="74" d="100"/>
        </p:scale>
        <p:origin x="59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fa-I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a:defRPr sz="1200"/>
            </a:lvl1pPr>
          </a:lstStyle>
          <a:p>
            <a:fld id="{E78C398A-100F-41A0-8658-48E5B49BB274}" type="datetime1">
              <a:rPr lang="en-US" smtClean="0"/>
              <a:t>10/11/2024</a:t>
            </a:fld>
            <a:endParaRPr lang="fa-I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r">
              <a:defRPr sz="1200"/>
            </a:lvl1pPr>
          </a:lstStyle>
          <a:p>
            <a:endParaRPr lang="fa-I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a:defRPr sz="1200"/>
            </a:lvl1pPr>
          </a:lstStyle>
          <a:p>
            <a:fld id="{1A9B3597-445C-4B5F-A891-BC95699F0660}" type="slidenum">
              <a:rPr lang="fa-IR" smtClean="0"/>
              <a:t>‹#›</a:t>
            </a:fld>
            <a:endParaRPr lang="fa-IR"/>
          </a:p>
        </p:txBody>
      </p:sp>
    </p:spTree>
    <p:extLst>
      <p:ext uri="{BB962C8B-B14F-4D97-AF65-F5344CB8AC3E}">
        <p14:creationId xmlns:p14="http://schemas.microsoft.com/office/powerpoint/2010/main" val="2260134922"/>
      </p:ext>
    </p:extLst>
  </p:cSld>
  <p:clrMap bg1="lt1" tx1="dk1" bg2="lt2" tx2="dk2" accent1="accent1" accent2="accent2" accent3="accent3" accent4="accent4" accent5="accent5" accent6="accent6" hlink="hlink" folHlink="folHlink"/>
  <p:hf ftr="0"/>
</p:handoutMaster>
</file>

<file path=ppt/media/hdphoto1.wdp>
</file>

<file path=ppt/media/hdphoto2.wdp>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fa-I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28DA599D-5787-41B7-AF06-E947325AD1DA}" type="datetime1">
              <a:rPr lang="en-US" smtClean="0"/>
              <a:t>10/11/2024</a:t>
            </a:fld>
            <a:endParaRPr lang="fa-I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a-I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fa-I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30B40A99-8811-4F0E-AEA6-644E2C89F49D}" type="slidenum">
              <a:rPr lang="fa-IR" smtClean="0"/>
              <a:t>‹#›</a:t>
            </a:fld>
            <a:endParaRPr lang="fa-IR"/>
          </a:p>
        </p:txBody>
      </p:sp>
    </p:spTree>
    <p:extLst>
      <p:ext uri="{BB962C8B-B14F-4D97-AF65-F5344CB8AC3E}">
        <p14:creationId xmlns:p14="http://schemas.microsoft.com/office/powerpoint/2010/main" val="2007906525"/>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r>
              <a:rPr lang="en-US" smtClean="0"/>
              <a:t>10/11/2024</a:t>
            </a:r>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881251CE-2E73-4E02-BE82-6327001B1ED1}" type="slidenum">
              <a:rPr lang="fa-IR" smtClean="0"/>
              <a:t>‹#›</a:t>
            </a:fld>
            <a:endParaRPr lang="fa-I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0197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10/11/2024</a:t>
            </a:r>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1654105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10/11/2024</a:t>
            </a:r>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2104515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10/11/2024</a:t>
            </a:r>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1717016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en-US" smtClean="0"/>
              <a:t>10/11/2024</a:t>
            </a:r>
            <a:endParaRPr lang="fa-IR"/>
          </a:p>
        </p:txBody>
      </p:sp>
      <p:sp>
        <p:nvSpPr>
          <p:cNvPr id="5" name="Footer Placeholder 4"/>
          <p:cNvSpPr>
            <a:spLocks noGrp="1"/>
          </p:cNvSpPr>
          <p:nvPr>
            <p:ph type="ftr" sz="quarter" idx="11"/>
          </p:nvPr>
        </p:nvSpPr>
        <p:spPr/>
        <p:txBody>
          <a:bodyPr/>
          <a:lstStyle/>
          <a:p>
            <a:endParaRPr lang="fa-IR"/>
          </a:p>
        </p:txBody>
      </p:sp>
      <p:sp>
        <p:nvSpPr>
          <p:cNvPr id="6" name="Slide Number Placeholder 5"/>
          <p:cNvSpPr>
            <a:spLocks noGrp="1"/>
          </p:cNvSpPr>
          <p:nvPr>
            <p:ph type="sldNum" sz="quarter" idx="12"/>
          </p:nvPr>
        </p:nvSpPr>
        <p:spPr/>
        <p:txBody>
          <a:bodyPr/>
          <a:lstStyle/>
          <a:p>
            <a:fld id="{881251CE-2E73-4E02-BE82-6327001B1ED1}" type="slidenum">
              <a:rPr lang="fa-IR" smtClean="0"/>
              <a:t>‹#›</a:t>
            </a:fld>
            <a:endParaRPr lang="fa-I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3182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en-US" smtClean="0"/>
              <a:t>10/11/2024</a:t>
            </a:r>
            <a:endParaRPr lang="fa-IR"/>
          </a:p>
        </p:txBody>
      </p:sp>
      <p:sp>
        <p:nvSpPr>
          <p:cNvPr id="6" name="Footer Placeholder 5"/>
          <p:cNvSpPr>
            <a:spLocks noGrp="1"/>
          </p:cNvSpPr>
          <p:nvPr>
            <p:ph type="ftr" sz="quarter" idx="11"/>
          </p:nvPr>
        </p:nvSpPr>
        <p:spPr/>
        <p:txBody>
          <a:bodyPr/>
          <a:lstStyle/>
          <a:p>
            <a:endParaRPr lang="fa-IR"/>
          </a:p>
        </p:txBody>
      </p:sp>
      <p:sp>
        <p:nvSpPr>
          <p:cNvPr id="7" name="Slide Number Placeholder 6"/>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2102078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en-US" smtClean="0"/>
              <a:t>10/11/2024</a:t>
            </a:r>
            <a:endParaRPr lang="fa-IR"/>
          </a:p>
        </p:txBody>
      </p:sp>
      <p:sp>
        <p:nvSpPr>
          <p:cNvPr id="8" name="Footer Placeholder 7"/>
          <p:cNvSpPr>
            <a:spLocks noGrp="1"/>
          </p:cNvSpPr>
          <p:nvPr>
            <p:ph type="ftr" sz="quarter" idx="11"/>
          </p:nvPr>
        </p:nvSpPr>
        <p:spPr/>
        <p:txBody>
          <a:bodyPr/>
          <a:lstStyle/>
          <a:p>
            <a:endParaRPr lang="fa-IR"/>
          </a:p>
        </p:txBody>
      </p:sp>
      <p:sp>
        <p:nvSpPr>
          <p:cNvPr id="9" name="Slide Number Placeholder 8"/>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3146572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en-US" smtClean="0"/>
              <a:t>10/11/2024</a:t>
            </a:r>
            <a:endParaRPr lang="fa-IR"/>
          </a:p>
        </p:txBody>
      </p:sp>
      <p:sp>
        <p:nvSpPr>
          <p:cNvPr id="4" name="Footer Placeholder 3"/>
          <p:cNvSpPr>
            <a:spLocks noGrp="1"/>
          </p:cNvSpPr>
          <p:nvPr>
            <p:ph type="ftr" sz="quarter" idx="11"/>
          </p:nvPr>
        </p:nvSpPr>
        <p:spPr/>
        <p:txBody>
          <a:bodyPr/>
          <a:lstStyle/>
          <a:p>
            <a:endParaRPr lang="fa-IR"/>
          </a:p>
        </p:txBody>
      </p:sp>
      <p:sp>
        <p:nvSpPr>
          <p:cNvPr id="5" name="Slide Number Placeholder 4"/>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426157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smtClean="0"/>
              <a:t>10/11/2024</a:t>
            </a:r>
            <a:endParaRPr lang="fa-IR"/>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fa-IR"/>
          </a:p>
        </p:txBody>
      </p:sp>
      <p:sp>
        <p:nvSpPr>
          <p:cNvPr id="9" name="Slide Number Placeholder 8"/>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279001201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smtClean="0"/>
              <a:t>10/11/2024</a:t>
            </a:r>
            <a:endParaRPr lang="fa-I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fa-I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81251CE-2E73-4E02-BE82-6327001B1ED1}" type="slidenum">
              <a:rPr lang="fa-IR" smtClean="0"/>
              <a:t>‹#›</a:t>
            </a:fld>
            <a:endParaRPr lang="fa-IR"/>
          </a:p>
        </p:txBody>
      </p:sp>
    </p:spTree>
    <p:extLst>
      <p:ext uri="{BB962C8B-B14F-4D97-AF65-F5344CB8AC3E}">
        <p14:creationId xmlns:p14="http://schemas.microsoft.com/office/powerpoint/2010/main" val="3420919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r>
              <a:rPr lang="en-US" smtClean="0"/>
              <a:t>10/11/2024</a:t>
            </a:r>
            <a:endParaRPr lang="fa-IR"/>
          </a:p>
        </p:txBody>
      </p:sp>
      <p:sp>
        <p:nvSpPr>
          <p:cNvPr id="6" name="Footer Placeholder 5"/>
          <p:cNvSpPr>
            <a:spLocks noGrp="1"/>
          </p:cNvSpPr>
          <p:nvPr>
            <p:ph type="ftr" sz="quarter" idx="11"/>
          </p:nvPr>
        </p:nvSpPr>
        <p:spPr/>
        <p:txBody>
          <a:bodyPr/>
          <a:lstStyle/>
          <a:p>
            <a:endParaRPr lang="fa-IR"/>
          </a:p>
        </p:txBody>
      </p:sp>
      <p:sp>
        <p:nvSpPr>
          <p:cNvPr id="7" name="Slide Number Placeholder 6"/>
          <p:cNvSpPr>
            <a:spLocks noGrp="1"/>
          </p:cNvSpPr>
          <p:nvPr>
            <p:ph type="sldNum" sz="quarter" idx="12"/>
          </p:nvPr>
        </p:nvSpPr>
        <p:spPr/>
        <p:txBody>
          <a:bodyPr/>
          <a:lstStyle/>
          <a:p>
            <a:fld id="{881251CE-2E73-4E02-BE82-6327001B1ED1}" type="slidenum">
              <a:rPr lang="fa-IR" smtClean="0"/>
              <a:t>‹#›</a:t>
            </a:fld>
            <a:endParaRPr lang="fa-IR"/>
          </a:p>
        </p:txBody>
      </p:sp>
    </p:spTree>
    <p:extLst>
      <p:ext uri="{BB962C8B-B14F-4D97-AF65-F5344CB8AC3E}">
        <p14:creationId xmlns:p14="http://schemas.microsoft.com/office/powerpoint/2010/main" val="2669938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en-US" smtClean="0"/>
              <a:t>10/11/2024</a:t>
            </a:r>
            <a:endParaRPr lang="fa-I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fa-I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81251CE-2E73-4E02-BE82-6327001B1ED1}" type="slidenum">
              <a:rPr lang="fa-IR" smtClean="0"/>
              <a:t>‹#›</a:t>
            </a:fld>
            <a:endParaRPr lang="fa-IR"/>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4431979"/>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hdr="0" ftr="0"/>
  <p:txStyles>
    <p:titleStyle>
      <a:lvl1pPr algn="l" defTabSz="914400" rtl="1"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r" defTabSz="914400" rtl="1"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lum bright="70000" contrast="-70000"/>
          </a:blip>
          <a:stretch>
            <a:fillRect/>
          </a:stretch>
        </p:blipFill>
        <p:spPr>
          <a:xfrm>
            <a:off x="0" y="0"/>
            <a:ext cx="12192000" cy="6858000"/>
          </a:xfrm>
          <a:prstGeom prst="rect">
            <a:avLst/>
          </a:prstGeom>
        </p:spPr>
      </p:pic>
      <p:sp>
        <p:nvSpPr>
          <p:cNvPr id="7" name="TextBox 6"/>
          <p:cNvSpPr txBox="1"/>
          <p:nvPr/>
        </p:nvSpPr>
        <p:spPr>
          <a:xfrm>
            <a:off x="450761" y="1493949"/>
            <a:ext cx="11741239" cy="1600438"/>
          </a:xfrm>
          <a:prstGeom prst="rect">
            <a:avLst/>
          </a:prstGeom>
          <a:noFill/>
        </p:spPr>
        <p:txBody>
          <a:bodyPr wrap="square" rtlCol="1">
            <a:spAutoFit/>
          </a:bodyPr>
          <a:lstStyle/>
          <a:p>
            <a:pPr algn="ctr"/>
            <a:r>
              <a:rPr lang="en-US" sz="4000" b="1" dirty="0">
                <a:latin typeface="Andalus" panose="02020603050405020304" pitchFamily="18" charset="-78"/>
                <a:ea typeface="Tahoma" panose="020B0604030504040204" pitchFamily="34" charset="0"/>
                <a:cs typeface="Andalus" panose="02020603050405020304" pitchFamily="18" charset="-78"/>
              </a:rPr>
              <a:t>Copper's Antimicrobial Properties in Combating COVID-19</a:t>
            </a:r>
            <a:endParaRPr lang="fa-IR" sz="4000" b="1" dirty="0">
              <a:latin typeface="Andalus" panose="02020603050405020304" pitchFamily="18" charset="-78"/>
              <a:ea typeface="Tahoma" panose="020B0604030504040204" pitchFamily="34" charset="0"/>
              <a:cs typeface="Andalus" panose="02020603050405020304" pitchFamily="18" charset="-78"/>
            </a:endParaRPr>
          </a:p>
          <a:p>
            <a:endParaRPr lang="fa-IR" dirty="0"/>
          </a:p>
        </p:txBody>
      </p:sp>
      <p:sp>
        <p:nvSpPr>
          <p:cNvPr id="8" name="TextBox 7"/>
          <p:cNvSpPr txBox="1"/>
          <p:nvPr/>
        </p:nvSpPr>
        <p:spPr>
          <a:xfrm>
            <a:off x="491544" y="5154491"/>
            <a:ext cx="5829836" cy="923330"/>
          </a:xfrm>
          <a:prstGeom prst="rect">
            <a:avLst/>
          </a:prstGeom>
          <a:noFill/>
        </p:spPr>
        <p:txBody>
          <a:bodyPr wrap="square" rtlCol="1">
            <a:spAutoFit/>
          </a:bodyPr>
          <a:lstStyle/>
          <a:p>
            <a:r>
              <a:rPr lang="en-US" b="1" dirty="0" smtClean="0">
                <a:latin typeface="Andalus" panose="02020603050405020304" pitchFamily="18" charset="-78"/>
                <a:ea typeface="Tahoma" panose="020B0604030504040204" pitchFamily="34" charset="0"/>
                <a:cs typeface="Andalus" panose="02020603050405020304" pitchFamily="18" charset="-78"/>
              </a:rPr>
              <a:t>By: Marziyye qasemi</a:t>
            </a:r>
          </a:p>
          <a:p>
            <a:r>
              <a:rPr lang="en-US" b="1" dirty="0">
                <a:latin typeface="Andalus" panose="02020603050405020304" pitchFamily="18" charset="-78"/>
                <a:ea typeface="Tahoma" panose="020B0604030504040204" pitchFamily="34" charset="0"/>
                <a:cs typeface="Andalus" panose="02020603050405020304" pitchFamily="18" charset="-78"/>
              </a:rPr>
              <a:t>Chemical Engineering - Biotechnology and </a:t>
            </a:r>
            <a:r>
              <a:rPr lang="en-US" b="1" dirty="0" smtClean="0">
                <a:latin typeface="Andalus" panose="02020603050405020304" pitchFamily="18" charset="-78"/>
                <a:ea typeface="Tahoma" panose="020B0604030504040204" pitchFamily="34" charset="0"/>
                <a:cs typeface="Andalus" panose="02020603050405020304" pitchFamily="18" charset="-78"/>
              </a:rPr>
              <a:t>Pharmaceutical </a:t>
            </a:r>
          </a:p>
          <a:p>
            <a:endParaRPr lang="fa-IR" b="1" dirty="0">
              <a:latin typeface="Andalus" panose="02020603050405020304" pitchFamily="18" charset="-78"/>
              <a:ea typeface="Tahoma" panose="020B0604030504040204" pitchFamily="34" charset="0"/>
              <a:cs typeface="Andalus" panose="02020603050405020304" pitchFamily="18" charset="-78"/>
            </a:endParaRPr>
          </a:p>
        </p:txBody>
      </p:sp>
      <p:sp>
        <p:nvSpPr>
          <p:cNvPr id="2" name="TextBox 1"/>
          <p:cNvSpPr txBox="1"/>
          <p:nvPr/>
        </p:nvSpPr>
        <p:spPr>
          <a:xfrm>
            <a:off x="5190186" y="6465194"/>
            <a:ext cx="1867437" cy="369332"/>
          </a:xfrm>
          <a:prstGeom prst="rect">
            <a:avLst/>
          </a:prstGeom>
          <a:noFill/>
        </p:spPr>
        <p:txBody>
          <a:bodyPr wrap="square" rtlCol="1">
            <a:spAutoFit/>
          </a:bodyPr>
          <a:lstStyle/>
          <a:p>
            <a:pPr algn="ctr"/>
            <a:r>
              <a:rPr lang="en-US" b="1" dirty="0" smtClean="0">
                <a:latin typeface="Andalus" panose="02020603050405020304" pitchFamily="18" charset="-78"/>
                <a:cs typeface="Andalus" panose="02020603050405020304" pitchFamily="18" charset="-78"/>
              </a:rPr>
              <a:t>OCT 2024</a:t>
            </a:r>
            <a:endParaRPr lang="fa-IR" b="1" dirty="0">
              <a:latin typeface="Andalus" panose="02020603050405020304" pitchFamily="18" charset="-78"/>
              <a:cs typeface="Andalus" panose="02020603050405020304" pitchFamily="18" charset="-78"/>
            </a:endParaRPr>
          </a:p>
        </p:txBody>
      </p:sp>
      <p:sp>
        <p:nvSpPr>
          <p:cNvPr id="3" name="Date Placeholder 2"/>
          <p:cNvSpPr>
            <a:spLocks noGrp="1"/>
          </p:cNvSpPr>
          <p:nvPr>
            <p:ph type="dt" sz="half" idx="10"/>
          </p:nvPr>
        </p:nvSpPr>
        <p:spPr>
          <a:xfrm>
            <a:off x="978794" y="6459785"/>
            <a:ext cx="2590757" cy="365125"/>
          </a:xfrm>
        </p:spPr>
        <p:txBody>
          <a:bodyPr/>
          <a:lstStyle/>
          <a:p>
            <a:r>
              <a:rPr lang="en-US" sz="1200" b="1" dirty="0" smtClean="0">
                <a:solidFill>
                  <a:srgbClr val="002060"/>
                </a:solidFill>
                <a:cs typeface="+mj-cs"/>
              </a:rPr>
              <a:t>10/11/2024</a:t>
            </a:r>
            <a:endParaRPr lang="fa-IR" sz="1200" b="1" dirty="0">
              <a:solidFill>
                <a:srgbClr val="002060"/>
              </a:solidFill>
              <a:cs typeface="+mj-cs"/>
            </a:endParaRPr>
          </a:p>
        </p:txBody>
      </p:sp>
      <p:sp>
        <p:nvSpPr>
          <p:cNvPr id="5" name="Slide Number Placeholder 4"/>
          <p:cNvSpPr>
            <a:spLocks noGrp="1"/>
          </p:cNvSpPr>
          <p:nvPr>
            <p:ph type="sldNum" sz="quarter" idx="12"/>
          </p:nvPr>
        </p:nvSpPr>
        <p:spPr/>
        <p:txBody>
          <a:bodyPr/>
          <a:lstStyle/>
          <a:p>
            <a:r>
              <a:rPr lang="en-US" sz="1200" b="1" dirty="0" smtClean="0">
                <a:solidFill>
                  <a:srgbClr val="002060"/>
                </a:solidFill>
                <a:latin typeface="Andalus" panose="02020603050405020304" pitchFamily="18" charset="-78"/>
                <a:cs typeface="+mj-cs"/>
              </a:rPr>
              <a:t>1</a:t>
            </a:r>
            <a:endParaRPr lang="fa-IR" sz="1200" b="1" dirty="0">
              <a:solidFill>
                <a:srgbClr val="002060"/>
              </a:solidFill>
              <a:latin typeface="Andalus" panose="02020603050405020304" pitchFamily="18" charset="-78"/>
              <a:cs typeface="+mj-cs"/>
            </a:endParaRPr>
          </a:p>
        </p:txBody>
      </p:sp>
    </p:spTree>
    <p:extLst>
      <p:ext uri="{BB962C8B-B14F-4D97-AF65-F5344CB8AC3E}">
        <p14:creationId xmlns:p14="http://schemas.microsoft.com/office/powerpoint/2010/main" val="36452345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4458" y="0"/>
            <a:ext cx="1806905" cy="523220"/>
          </a:xfrm>
          <a:prstGeom prst="rect">
            <a:avLst/>
          </a:prstGeom>
        </p:spPr>
        <p:txBody>
          <a:bodyPr wrap="none">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Conclusion</a:t>
            </a:r>
            <a:endParaRPr lang="fa-IR" sz="2000" b="1" dirty="0">
              <a:latin typeface="Andalus" panose="02020603050405020304" pitchFamily="18" charset="-78"/>
              <a:ea typeface="Tahoma" panose="020B0604030504040204" pitchFamily="34" charset="0"/>
              <a:cs typeface="Andalus" panose="02020603050405020304" pitchFamily="18" charset="-78"/>
            </a:endParaRPr>
          </a:p>
        </p:txBody>
      </p:sp>
      <p:sp>
        <p:nvSpPr>
          <p:cNvPr id="3" name="Rectangle 2"/>
          <p:cNvSpPr/>
          <p:nvPr/>
        </p:nvSpPr>
        <p:spPr>
          <a:xfrm>
            <a:off x="94457" y="677858"/>
            <a:ext cx="7813171" cy="5447645"/>
          </a:xfrm>
          <a:prstGeom prst="rect">
            <a:avLst/>
          </a:prstGeom>
        </p:spPr>
        <p:txBody>
          <a:bodyPr wrap="square">
            <a:spAutoFit/>
          </a:bodyPr>
          <a:lstStyle/>
          <a:p>
            <a:pPr marL="285750" indent="-285750" algn="just">
              <a:lnSpc>
                <a:spcPct val="150000"/>
              </a:lnSpc>
              <a:buClr>
                <a:srgbClr val="C00000"/>
              </a:buClr>
              <a:buFont typeface="Wingdings" panose="05000000000000000000" pitchFamily="2" charset="2"/>
              <a:buChar char="v"/>
            </a:pPr>
            <a:r>
              <a:rPr lang="en-US" dirty="0" smtClean="0">
                <a:latin typeface="Andalus" panose="02020603050405020304" pitchFamily="18" charset="-78"/>
                <a:ea typeface="Tahoma" panose="020B0604030504040204" pitchFamily="34" charset="0"/>
                <a:cs typeface="Andalus" panose="02020603050405020304" pitchFamily="18" charset="-78"/>
              </a:rPr>
              <a:t>Copper has shown significant potential as an effective material in reducing the transmission of COVID-19 due to its antimicrobial properties. Studies indicate that copper surfaces can inactivate SARS-CoV-2 within minutes, thereby lowering the risk of virus spread in healthcare settings and public spaces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(El-</a:t>
            </a:r>
            <a:r>
              <a:rPr lang="en-US" sz="1600" b="1" dirty="0" err="1"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Kady</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 et al., 2024). </a:t>
            </a:r>
            <a:r>
              <a:rPr lang="en-US" dirty="0" smtClean="0">
                <a:latin typeface="Andalus" panose="02020603050405020304" pitchFamily="18" charset="-78"/>
                <a:ea typeface="Tahoma" panose="020B0604030504040204" pitchFamily="34" charset="0"/>
                <a:cs typeface="Andalus" panose="02020603050405020304" pitchFamily="18" charset="-78"/>
              </a:rPr>
              <a:t>This capability positions copper as a valuable option for high-touch surfaces and protective equipment during pandemics</a:t>
            </a:r>
            <a:r>
              <a:rPr lang="en-US" dirty="0" smtClean="0">
                <a:latin typeface="Andalus" panose="02020603050405020304" pitchFamily="18" charset="-78"/>
                <a:cs typeface="Andalus" panose="02020603050405020304" pitchFamily="18" charset="-78"/>
              </a:rPr>
              <a:t>.</a:t>
            </a:r>
            <a:endParaRPr lang="fa-IR" dirty="0" smtClean="0">
              <a:latin typeface="Andalus" panose="02020603050405020304" pitchFamily="18" charset="-78"/>
              <a:cs typeface="Andalus" panose="02020603050405020304" pitchFamily="18" charset="-78"/>
            </a:endParaRPr>
          </a:p>
          <a:p>
            <a:pPr marL="285750" indent="-285750" algn="just">
              <a:lnSpc>
                <a:spcPct val="150000"/>
              </a:lnSpc>
              <a:buClr>
                <a:srgbClr val="C00000"/>
              </a:buClr>
              <a:buFont typeface="Wingdings" panose="05000000000000000000" pitchFamily="2" charset="2"/>
              <a:buChar char="v"/>
            </a:pPr>
            <a:r>
              <a:rPr lang="en-US" dirty="0" smtClean="0">
                <a:latin typeface="Andalus" panose="02020603050405020304" pitchFamily="18" charset="-78"/>
                <a:ea typeface="Tahoma" panose="020B0604030504040204" pitchFamily="34" charset="0"/>
                <a:cs typeface="Andalus" panose="02020603050405020304" pitchFamily="18" charset="-78"/>
              </a:rPr>
              <a:t>Recent studies highlight the significant potential of copper in various applications, from construction to electronics, due to its antimicrobial properties and excellent conductivity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(Smith, 2024). </a:t>
            </a:r>
            <a:r>
              <a:rPr lang="en-US" dirty="0" smtClean="0">
                <a:latin typeface="Andalus" panose="02020603050405020304" pitchFamily="18" charset="-78"/>
                <a:ea typeface="Tahoma" panose="020B0604030504040204" pitchFamily="34" charset="0"/>
                <a:cs typeface="Andalus" panose="02020603050405020304" pitchFamily="18" charset="-78"/>
              </a:rPr>
              <a:t>Expanding research on copper's benefits can lead to innovative solutions for sustainability and public health. Encouraging broader utilization of copper in modern infrastructure and technology is essential for fostering advancements in multiple industries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(Johnson, 2024).</a:t>
            </a:r>
            <a:endParaRPr lang="fa-IR"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983586">
            <a:off x="7930709" y="953797"/>
            <a:ext cx="3400025" cy="3400025"/>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26479" y="2663826"/>
            <a:ext cx="275382" cy="275382"/>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4172" y="1604142"/>
            <a:ext cx="275382" cy="275382"/>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55900" y="1560352"/>
            <a:ext cx="275382" cy="275382"/>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31401" y="1900544"/>
            <a:ext cx="275382" cy="2753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97165" y="2516118"/>
            <a:ext cx="275382" cy="275382"/>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11322" y="2510724"/>
            <a:ext cx="275382" cy="275382"/>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12409" y="2939208"/>
            <a:ext cx="275382" cy="275382"/>
          </a:xfrm>
          <a:prstGeom prst="rect">
            <a:avLst/>
          </a:prstGeom>
        </p:spPr>
      </p:pic>
      <p:sp>
        <p:nvSpPr>
          <p:cNvPr id="14" name="TextBox 13"/>
          <p:cNvSpPr txBox="1"/>
          <p:nvPr/>
        </p:nvSpPr>
        <p:spPr>
          <a:xfrm>
            <a:off x="8357231" y="4243162"/>
            <a:ext cx="2938625" cy="400110"/>
          </a:xfrm>
          <a:prstGeom prst="rect">
            <a:avLst/>
          </a:prstGeom>
          <a:noFill/>
        </p:spPr>
        <p:txBody>
          <a:bodyPr wrap="none" rtlCol="1">
            <a:spAutoFit/>
          </a:bodyPr>
          <a:lstStyle/>
          <a:p>
            <a:r>
              <a:rPr lang="en-US" sz="2000" b="1" dirty="0">
                <a:solidFill>
                  <a:schemeClr val="bg2">
                    <a:lumMod val="25000"/>
                  </a:schemeClr>
                </a:solidFill>
                <a:latin typeface="Andalus" panose="02020603050405020304" pitchFamily="18" charset="-78"/>
                <a:cs typeface="Andalus" panose="02020603050405020304" pitchFamily="18" charset="-78"/>
              </a:rPr>
              <a:t>Copper against COVID-19</a:t>
            </a:r>
            <a:endParaRPr lang="fa-IR" sz="2000" b="1" dirty="0">
              <a:solidFill>
                <a:schemeClr val="bg2">
                  <a:lumMod val="25000"/>
                </a:schemeClr>
              </a:solidFill>
              <a:latin typeface="Andalus" panose="02020603050405020304" pitchFamily="18" charset="-78"/>
              <a:cs typeface="Andalus" panose="02020603050405020304" pitchFamily="18" charset="-78"/>
            </a:endParaRPr>
          </a:p>
        </p:txBody>
      </p:sp>
      <p:sp>
        <p:nvSpPr>
          <p:cNvPr id="15" name="Date Placeholder 14"/>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16" name="Slide Number Placeholder 15"/>
          <p:cNvSpPr>
            <a:spLocks noGrp="1"/>
          </p:cNvSpPr>
          <p:nvPr>
            <p:ph type="sldNum" sz="quarter" idx="12"/>
          </p:nvPr>
        </p:nvSpPr>
        <p:spPr/>
        <p:txBody>
          <a:bodyPr/>
          <a:lstStyle/>
          <a:p>
            <a:r>
              <a:rPr lang="en-US" sz="1200" b="1" dirty="0" smtClean="0">
                <a:solidFill>
                  <a:srgbClr val="002060"/>
                </a:solidFill>
                <a:cs typeface="+mj-cs"/>
              </a:rPr>
              <a:t>10</a:t>
            </a:r>
            <a:endParaRPr lang="fa-IR" sz="1200" b="1" dirty="0">
              <a:solidFill>
                <a:srgbClr val="002060"/>
              </a:solidFill>
              <a:cs typeface="+mj-cs"/>
            </a:endParaRPr>
          </a:p>
        </p:txBody>
      </p:sp>
    </p:spTree>
    <p:extLst>
      <p:ext uri="{BB962C8B-B14F-4D97-AF65-F5344CB8AC3E}">
        <p14:creationId xmlns:p14="http://schemas.microsoft.com/office/powerpoint/2010/main" val="41815845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
            <a:ext cx="12192000" cy="6349285"/>
          </a:xfrm>
          <a:prstGeom prst="rect">
            <a:avLst/>
          </a:prstGeom>
        </p:spPr>
      </p:pic>
      <p:sp>
        <p:nvSpPr>
          <p:cNvPr id="3" name="Rectangle 2"/>
          <p:cNvSpPr/>
          <p:nvPr/>
        </p:nvSpPr>
        <p:spPr>
          <a:xfrm rot="1110045">
            <a:off x="512196" y="1555276"/>
            <a:ext cx="11097820" cy="3724096"/>
          </a:xfrm>
          <a:prstGeom prst="rect">
            <a:avLst/>
          </a:prstGeom>
        </p:spPr>
        <p:txBody>
          <a:bodyPr wrap="square">
            <a:spAutoFit/>
          </a:bodyPr>
          <a:lstStyle/>
          <a:p>
            <a:pPr algn="just">
              <a:lnSpc>
                <a:spcPct val="150000"/>
              </a:lnSpc>
            </a:pPr>
            <a:r>
              <a:rPr lang="en-US" sz="3200" b="1" dirty="0">
                <a:solidFill>
                  <a:schemeClr val="bg1"/>
                </a:solidFill>
                <a:latin typeface="Andalus" panose="02020603050405020304" pitchFamily="18" charset="-78"/>
                <a:cs typeface="+mj-cs"/>
              </a:rPr>
              <a:t>Thank you for your attention and participation. Together, we can explore the endless possibilities that copper offers for a </a:t>
            </a:r>
            <a:r>
              <a:rPr lang="en-US" sz="3200" b="1" dirty="0" smtClean="0">
                <a:solidFill>
                  <a:schemeClr val="bg1"/>
                </a:solidFill>
                <a:latin typeface="Andalus" panose="02020603050405020304" pitchFamily="18" charset="-78"/>
                <a:cs typeface="+mj-cs"/>
              </a:rPr>
              <a:t>sustainable future. </a:t>
            </a:r>
          </a:p>
          <a:p>
            <a:pPr>
              <a:lnSpc>
                <a:spcPct val="150000"/>
              </a:lnSpc>
            </a:pPr>
            <a:r>
              <a:rPr lang="en-US" sz="3200" b="1" dirty="0" smtClean="0">
                <a:solidFill>
                  <a:schemeClr val="bg1"/>
                </a:solidFill>
                <a:latin typeface="Andalus" panose="02020603050405020304" pitchFamily="18" charset="-78"/>
                <a:cs typeface="+mj-cs"/>
              </a:rPr>
              <a:t>With gratitude:</a:t>
            </a:r>
            <a:r>
              <a:rPr lang="en-US" sz="3200" b="1" dirty="0" smtClean="0">
                <a:latin typeface="Andalus" panose="02020603050405020304" pitchFamily="18" charset="-78"/>
                <a:cs typeface="+mj-cs"/>
              </a:rPr>
              <a:t/>
            </a:r>
            <a:br>
              <a:rPr lang="en-US" sz="3200" b="1" dirty="0" smtClean="0">
                <a:latin typeface="Andalus" panose="02020603050405020304" pitchFamily="18" charset="-78"/>
                <a:cs typeface="+mj-cs"/>
              </a:rPr>
            </a:br>
            <a:r>
              <a:rPr lang="en-US" sz="3200" b="1" dirty="0" smtClean="0">
                <a:solidFill>
                  <a:srgbClr val="FF0000"/>
                </a:solidFill>
                <a:latin typeface="Andalus" panose="02020603050405020304" pitchFamily="18" charset="-78"/>
                <a:cs typeface="+mj-cs"/>
              </a:rPr>
              <a:t>Marziyye Qasemi</a:t>
            </a:r>
            <a:endParaRPr lang="fa-IR" sz="3200" b="1" dirty="0">
              <a:solidFill>
                <a:srgbClr val="FF0000"/>
              </a:solidFill>
              <a:latin typeface="Andalus" panose="02020603050405020304" pitchFamily="18" charset="-78"/>
              <a:cs typeface="+mj-cs"/>
            </a:endParaRPr>
          </a:p>
        </p:txBody>
      </p:sp>
      <p:sp>
        <p:nvSpPr>
          <p:cNvPr id="4" name="Date Placeholder 3"/>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5" name="Slide Number Placeholder 4"/>
          <p:cNvSpPr>
            <a:spLocks noGrp="1"/>
          </p:cNvSpPr>
          <p:nvPr>
            <p:ph type="sldNum" sz="quarter" idx="12"/>
          </p:nvPr>
        </p:nvSpPr>
        <p:spPr/>
        <p:txBody>
          <a:bodyPr/>
          <a:lstStyle/>
          <a:p>
            <a:r>
              <a:rPr lang="en-US" sz="1200" b="1" dirty="0" smtClean="0">
                <a:solidFill>
                  <a:srgbClr val="002060"/>
                </a:solidFill>
                <a:cs typeface="+mj-cs"/>
              </a:rPr>
              <a:t>11</a:t>
            </a:r>
            <a:endParaRPr lang="fa-IR" sz="1200" b="1" dirty="0">
              <a:solidFill>
                <a:srgbClr val="002060"/>
              </a:solidFill>
              <a:cs typeface="+mj-cs"/>
            </a:endParaRPr>
          </a:p>
        </p:txBody>
      </p:sp>
    </p:spTree>
    <p:extLst>
      <p:ext uri="{BB962C8B-B14F-4D97-AF65-F5344CB8AC3E}">
        <p14:creationId xmlns:p14="http://schemas.microsoft.com/office/powerpoint/2010/main" val="24263206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4495" y="199489"/>
            <a:ext cx="3425780" cy="523220"/>
          </a:xfrm>
          <a:prstGeom prst="rect">
            <a:avLst/>
          </a:prstGeom>
          <a:noFill/>
        </p:spPr>
        <p:txBody>
          <a:bodyPr wrap="square" rtlCol="1">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Introduction</a:t>
            </a:r>
            <a:endParaRPr lang="fa-IR" sz="2800" b="1" dirty="0">
              <a:latin typeface="Andalus" panose="02020603050405020304" pitchFamily="18" charset="-78"/>
              <a:ea typeface="Tahoma" panose="020B0604030504040204" pitchFamily="34" charset="0"/>
              <a:cs typeface="Andalus" panose="02020603050405020304" pitchFamily="18" charset="-78"/>
            </a:endParaRPr>
          </a:p>
        </p:txBody>
      </p:sp>
      <p:sp>
        <p:nvSpPr>
          <p:cNvPr id="7" name="Rectangle 6"/>
          <p:cNvSpPr/>
          <p:nvPr/>
        </p:nvSpPr>
        <p:spPr>
          <a:xfrm>
            <a:off x="330558" y="1239858"/>
            <a:ext cx="8731340" cy="4616648"/>
          </a:xfrm>
          <a:prstGeom prst="rect">
            <a:avLst/>
          </a:prstGeom>
        </p:spPr>
        <p:txBody>
          <a:bodyPr wrap="square">
            <a:spAutoFit/>
          </a:bodyPr>
          <a:lstStyle/>
          <a:p>
            <a:pPr algn="just">
              <a:lnSpc>
                <a:spcPct val="150000"/>
              </a:lnSpc>
            </a:pPr>
            <a:r>
              <a:rPr lang="en-US" dirty="0" smtClean="0">
                <a:latin typeface="Andalus" panose="02020603050405020304" pitchFamily="18" charset="-78"/>
                <a:ea typeface="Tahoma" panose="020B0604030504040204" pitchFamily="34" charset="0"/>
                <a:cs typeface="Andalus" panose="02020603050405020304" pitchFamily="18" charset="-78"/>
              </a:rPr>
              <a:t>COVID-19, caused by the SARS-CoV-2 virus, is a highly contagious respiratory illness that emerged in late 2019. The virus primarily spreads through respiratory droplets and close contact, making public spaces key transmission zones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(Centers for Disease Control and Prevention, 2020). </a:t>
            </a:r>
            <a:r>
              <a:rPr lang="en-US" dirty="0" smtClean="0">
                <a:latin typeface="Andalus" panose="02020603050405020304" pitchFamily="18" charset="-78"/>
                <a:ea typeface="Tahoma" panose="020B0604030504040204" pitchFamily="34" charset="0"/>
                <a:cs typeface="Andalus" panose="02020603050405020304" pitchFamily="18" charset="-78"/>
              </a:rPr>
              <a:t>Controlling its spread has been challenging due to asymptomatic carriers and the virus's ability to survive on surfaces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(World Health Organization, 2020).</a:t>
            </a:r>
          </a:p>
          <a:p>
            <a:pPr algn="just">
              <a:lnSpc>
                <a:spcPct val="150000"/>
              </a:lnSpc>
            </a:pPr>
            <a:r>
              <a:rPr lang="en-US" dirty="0" smtClean="0">
                <a:latin typeface="Andalus" panose="02020603050405020304" pitchFamily="18" charset="-78"/>
                <a:ea typeface="Tahoma" panose="020B0604030504040204" pitchFamily="34" charset="0"/>
                <a:cs typeface="Andalus" panose="02020603050405020304" pitchFamily="18" charset="-78"/>
              </a:rPr>
              <a:t>Preventing the transmission of COVID-19 in public spaces is critical to controlling outbreaks and protecting vulnerable populations. Effective measures, such as promoting mask-wearing and ensuring proper ventilation, can significantly reduce transmission rates. Studies show that environments with high foot traffic are particularly susceptible to virus spread, underscoring the need for continued public health interventions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(Gonzalez et al., 2024; Smith et al., 2024).</a:t>
            </a:r>
            <a:endParaRPr lang="fa-IR" sz="24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pic>
        <p:nvPicPr>
          <p:cNvPr id="6" name="Picture 5"/>
          <p:cNvPicPr>
            <a:picLocks noChangeAspect="1"/>
          </p:cNvPicPr>
          <p:nvPr/>
        </p:nvPicPr>
        <p:blipFill>
          <a:blip r:embed="rId2"/>
          <a:stretch>
            <a:fillRect/>
          </a:stretch>
        </p:blipFill>
        <p:spPr>
          <a:xfrm>
            <a:off x="10395536" y="0"/>
            <a:ext cx="2140138" cy="1609859"/>
          </a:xfrm>
          <a:prstGeom prst="rect">
            <a:avLst/>
          </a:prstGeom>
        </p:spPr>
      </p:pic>
      <p:pic>
        <p:nvPicPr>
          <p:cNvPr id="8" name="Picture 7"/>
          <p:cNvPicPr>
            <a:picLocks noChangeAspect="1"/>
          </p:cNvPicPr>
          <p:nvPr/>
        </p:nvPicPr>
        <p:blipFill>
          <a:blip r:embed="rId2"/>
          <a:stretch>
            <a:fillRect/>
          </a:stretch>
        </p:blipFill>
        <p:spPr>
          <a:xfrm>
            <a:off x="9673168" y="978876"/>
            <a:ext cx="1677649" cy="1261965"/>
          </a:xfrm>
          <a:prstGeom prst="rect">
            <a:avLst/>
          </a:prstGeom>
        </p:spPr>
      </p:pic>
      <p:pic>
        <p:nvPicPr>
          <p:cNvPr id="9" name="Picture 8"/>
          <p:cNvPicPr>
            <a:picLocks noChangeAspect="1"/>
          </p:cNvPicPr>
          <p:nvPr/>
        </p:nvPicPr>
        <p:blipFill>
          <a:blip r:embed="rId2"/>
          <a:stretch>
            <a:fillRect/>
          </a:stretch>
        </p:blipFill>
        <p:spPr>
          <a:xfrm>
            <a:off x="9411252" y="2041981"/>
            <a:ext cx="528727" cy="397720"/>
          </a:xfrm>
          <a:prstGeom prst="rect">
            <a:avLst/>
          </a:prstGeom>
        </p:spPr>
      </p:pic>
      <p:pic>
        <p:nvPicPr>
          <p:cNvPr id="10" name="Picture 9"/>
          <p:cNvPicPr>
            <a:picLocks noChangeAspect="1"/>
          </p:cNvPicPr>
          <p:nvPr/>
        </p:nvPicPr>
        <p:blipFill>
          <a:blip r:embed="rId2"/>
          <a:stretch>
            <a:fillRect/>
          </a:stretch>
        </p:blipFill>
        <p:spPr>
          <a:xfrm>
            <a:off x="10200941" y="1443006"/>
            <a:ext cx="531910" cy="400115"/>
          </a:xfrm>
          <a:prstGeom prst="rect">
            <a:avLst/>
          </a:prstGeom>
        </p:spPr>
      </p:pic>
      <p:pic>
        <p:nvPicPr>
          <p:cNvPr id="11" name="Picture 10"/>
          <p:cNvPicPr>
            <a:picLocks noChangeAspect="1"/>
          </p:cNvPicPr>
          <p:nvPr/>
        </p:nvPicPr>
        <p:blipFill>
          <a:blip r:embed="rId3"/>
          <a:stretch>
            <a:fillRect/>
          </a:stretch>
        </p:blipFill>
        <p:spPr>
          <a:xfrm>
            <a:off x="11184953" y="461099"/>
            <a:ext cx="561303" cy="417812"/>
          </a:xfrm>
          <a:prstGeom prst="rect">
            <a:avLst/>
          </a:prstGeom>
        </p:spPr>
      </p:pic>
      <p:pic>
        <p:nvPicPr>
          <p:cNvPr id="12" name="Picture 11"/>
          <p:cNvPicPr>
            <a:picLocks noChangeAspect="1"/>
          </p:cNvPicPr>
          <p:nvPr/>
        </p:nvPicPr>
        <p:blipFill>
          <a:blip r:embed="rId3"/>
          <a:stretch>
            <a:fillRect/>
          </a:stretch>
        </p:blipFill>
        <p:spPr>
          <a:xfrm>
            <a:off x="8808450" y="1722446"/>
            <a:ext cx="1532553" cy="1140772"/>
          </a:xfrm>
          <a:prstGeom prst="rect">
            <a:avLst/>
          </a:prstGeom>
        </p:spPr>
      </p:pic>
      <p:sp>
        <p:nvSpPr>
          <p:cNvPr id="2" name="Date Placeholder 1"/>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3" name="Slide Number Placeholder 2"/>
          <p:cNvSpPr>
            <a:spLocks noGrp="1"/>
          </p:cNvSpPr>
          <p:nvPr>
            <p:ph type="sldNum" sz="quarter" idx="12"/>
          </p:nvPr>
        </p:nvSpPr>
        <p:spPr/>
        <p:txBody>
          <a:bodyPr/>
          <a:lstStyle/>
          <a:p>
            <a:r>
              <a:rPr lang="en-US" sz="1200" b="1" dirty="0" smtClean="0">
                <a:solidFill>
                  <a:srgbClr val="002060"/>
                </a:solidFill>
                <a:latin typeface="Andalus" panose="02020603050405020304" pitchFamily="18" charset="-78"/>
                <a:cs typeface="+mj-cs"/>
              </a:rPr>
              <a:t>2</a:t>
            </a:r>
            <a:endParaRPr lang="fa-IR" sz="1200" b="1" dirty="0">
              <a:solidFill>
                <a:srgbClr val="002060"/>
              </a:solidFill>
              <a:latin typeface="Andalus" panose="02020603050405020304" pitchFamily="18" charset="-78"/>
              <a:cs typeface="+mj-cs"/>
            </a:endParaRPr>
          </a:p>
        </p:txBody>
      </p:sp>
    </p:spTree>
    <p:extLst>
      <p:ext uri="{BB962C8B-B14F-4D97-AF65-F5344CB8AC3E}">
        <p14:creationId xmlns:p14="http://schemas.microsoft.com/office/powerpoint/2010/main" val="32343769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75670" y="153405"/>
            <a:ext cx="5219699" cy="523220"/>
          </a:xfrm>
          <a:prstGeom prst="rect">
            <a:avLst/>
          </a:prstGeom>
        </p:spPr>
        <p:txBody>
          <a:bodyPr wrap="none">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Antimicrobial Properties of Copper</a:t>
            </a:r>
            <a:endParaRPr lang="fa-IR" sz="2800" b="1" dirty="0">
              <a:latin typeface="Andalus" panose="02020603050405020304" pitchFamily="18" charset="-78"/>
              <a:ea typeface="Tahoma" panose="020B0604030504040204" pitchFamily="34" charset="0"/>
              <a:cs typeface="Andalus" panose="02020603050405020304" pitchFamily="18" charset="-78"/>
            </a:endParaRPr>
          </a:p>
        </p:txBody>
      </p:sp>
      <p:sp>
        <p:nvSpPr>
          <p:cNvPr id="4" name="Rectangle 3"/>
          <p:cNvSpPr/>
          <p:nvPr/>
        </p:nvSpPr>
        <p:spPr>
          <a:xfrm>
            <a:off x="330558" y="1041635"/>
            <a:ext cx="11655380" cy="2135200"/>
          </a:xfrm>
          <a:prstGeom prst="rect">
            <a:avLst/>
          </a:prstGeom>
        </p:spPr>
        <p:txBody>
          <a:bodyPr wrap="square">
            <a:spAutoFit/>
          </a:bodyPr>
          <a:lstStyle/>
          <a:p>
            <a:pPr algn="just">
              <a:lnSpc>
                <a:spcPct val="150000"/>
              </a:lnSpc>
            </a:pPr>
            <a:r>
              <a:rPr lang="en-US" dirty="0" smtClean="0">
                <a:latin typeface="Andalus" panose="02020603050405020304" pitchFamily="18" charset="-78"/>
                <a:ea typeface="Tahoma" panose="020B0604030504040204" pitchFamily="34" charset="0"/>
                <a:cs typeface="Andalus" panose="02020603050405020304" pitchFamily="18" charset="-78"/>
              </a:rPr>
              <a:t>Copper exhibits significant antibacterial and antiviral properties, making it an effective material for reducing the spread of pathogens. Recent studies have demonstrated that copper surfaces can kill a variety of bacteria and viruses within minutes of contact, significantly lowering the risk of infection in high-touch areas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(Davis et al., 2024; Martinez et al., 2024). </a:t>
            </a:r>
            <a:r>
              <a:rPr lang="en-US" dirty="0" smtClean="0">
                <a:latin typeface="Andalus" panose="02020603050405020304" pitchFamily="18" charset="-78"/>
                <a:ea typeface="Tahoma" panose="020B0604030504040204" pitchFamily="34" charset="0"/>
                <a:cs typeface="Andalus" panose="02020603050405020304" pitchFamily="18" charset="-78"/>
              </a:rPr>
              <a:t>The antimicrobial action of copper is attributed to its ability to disrupt microbial cell membranes and generate reactive oxygen species, which ultimately leads to cell death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(Chen et al., 2024).</a:t>
            </a:r>
            <a:endParaRPr lang="fa-IR"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pic>
        <p:nvPicPr>
          <p:cNvPr id="5" name="Picture 4"/>
          <p:cNvPicPr>
            <a:picLocks noChangeAspect="1"/>
          </p:cNvPicPr>
          <p:nvPr/>
        </p:nvPicPr>
        <p:blipFill>
          <a:blip r:embed="rId2"/>
          <a:stretch>
            <a:fillRect/>
          </a:stretch>
        </p:blipFill>
        <p:spPr>
          <a:xfrm>
            <a:off x="9787944" y="3144571"/>
            <a:ext cx="1867770" cy="1350155"/>
          </a:xfrm>
          <a:prstGeom prst="rect">
            <a:avLst/>
          </a:prstGeom>
        </p:spPr>
      </p:pic>
      <p:pic>
        <p:nvPicPr>
          <p:cNvPr id="1026" name="Picture 2" descr="LG Advanced Material_Tech | LG Glob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23057" y="4386432"/>
            <a:ext cx="2619375" cy="17430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G Advanced Material_Tech | LG Globa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49821" y="2825328"/>
            <a:ext cx="765846" cy="50963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446468" y="3334964"/>
            <a:ext cx="8723290" cy="2944396"/>
          </a:xfrm>
          <a:prstGeom prst="rect">
            <a:avLst/>
          </a:prstGeom>
        </p:spPr>
        <p:txBody>
          <a:bodyPr wrap="square">
            <a:spAutoFit/>
          </a:bodyPr>
          <a:lstStyle/>
          <a:p>
            <a:pPr algn="just">
              <a:lnSpc>
                <a:spcPct val="150000"/>
              </a:lnSpc>
            </a:pPr>
            <a:r>
              <a:rPr lang="en-US" dirty="0" smtClean="0">
                <a:latin typeface="Andalus" panose="02020603050405020304" pitchFamily="18" charset="-78"/>
                <a:ea typeface="Tahoma" panose="020B0604030504040204" pitchFamily="34" charset="0"/>
                <a:cs typeface="Andalus" panose="02020603050405020304" pitchFamily="18" charset="-78"/>
              </a:rPr>
              <a:t>Copper has a long-standing history of use in public health and medicine, dating back to ancient civilizations where it was recognized for its antimicrobial properties. Historical records indicate that copper was used in ancient Egypt for wound treatment and in drinking vessels to prevent disease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(Smith et al., 2024). </a:t>
            </a:r>
            <a:r>
              <a:rPr lang="en-US" dirty="0" smtClean="0">
                <a:latin typeface="Andalus" panose="02020603050405020304" pitchFamily="18" charset="-78"/>
                <a:ea typeface="Tahoma" panose="020B0604030504040204" pitchFamily="34" charset="0"/>
                <a:cs typeface="Andalus" panose="02020603050405020304" pitchFamily="18" charset="-78"/>
              </a:rPr>
              <a:t>This historical utilization laid the foundation for modern applications of copper in healthcare settings, particularly in hospitals and clinics, where copper surfaces are employed to reduce the transmission of infections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(Johnson et al., 2024).</a:t>
            </a:r>
            <a:endParaRPr lang="fa-IR"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sp>
        <p:nvSpPr>
          <p:cNvPr id="2" name="Date Placeholder 1"/>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7" name="Slide Number Placeholder 6"/>
          <p:cNvSpPr>
            <a:spLocks noGrp="1"/>
          </p:cNvSpPr>
          <p:nvPr>
            <p:ph type="sldNum" sz="quarter" idx="12"/>
          </p:nvPr>
        </p:nvSpPr>
        <p:spPr/>
        <p:txBody>
          <a:bodyPr/>
          <a:lstStyle/>
          <a:p>
            <a:r>
              <a:rPr lang="en-US" sz="1200" b="1" dirty="0" smtClean="0">
                <a:solidFill>
                  <a:srgbClr val="002060"/>
                </a:solidFill>
                <a:cs typeface="+mj-cs"/>
              </a:rPr>
              <a:t>3</a:t>
            </a:r>
            <a:endParaRPr lang="fa-IR" sz="1200" b="1" dirty="0">
              <a:solidFill>
                <a:srgbClr val="002060"/>
              </a:solidFill>
              <a:cs typeface="+mj-cs"/>
            </a:endParaRPr>
          </a:p>
        </p:txBody>
      </p:sp>
    </p:spTree>
    <p:extLst>
      <p:ext uri="{BB962C8B-B14F-4D97-AF65-F5344CB8AC3E}">
        <p14:creationId xmlns:p14="http://schemas.microsoft.com/office/powerpoint/2010/main" val="35623568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3184" y="963742"/>
            <a:ext cx="7250806" cy="5078313"/>
          </a:xfrm>
          <a:prstGeom prst="rect">
            <a:avLst/>
          </a:prstGeom>
        </p:spPr>
        <p:txBody>
          <a:bodyPr wrap="square">
            <a:spAutoFit/>
          </a:bodyPr>
          <a:lstStyle/>
          <a:p>
            <a:pPr marL="285750" indent="-285750" algn="just">
              <a:lnSpc>
                <a:spcPct val="150000"/>
              </a:lnSpc>
              <a:buClr>
                <a:srgbClr val="C00000"/>
              </a:buClr>
              <a:buFont typeface="Wingdings" panose="05000000000000000000" pitchFamily="2" charset="2"/>
              <a:buChar char="v"/>
            </a:pPr>
            <a:r>
              <a:rPr lang="en-US" dirty="0">
                <a:latin typeface="Andalus" panose="02020603050405020304" pitchFamily="18" charset="-78"/>
                <a:ea typeface="Tahoma" panose="020B0604030504040204" pitchFamily="34" charset="0"/>
                <a:cs typeface="Andalus" panose="02020603050405020304" pitchFamily="18" charset="-78"/>
              </a:rPr>
              <a:t>Research indicates that copper effectively inactivates viruses by disrupting their structural integrity and interfering with replication processes. The metal’s ability to generate reactive oxygen species further damages viral components, leading to reduced infectivity. These findings underscore the potential of copper as a valuable tool in antiviral strategies </a:t>
            </a:r>
            <a:r>
              <a:rPr lang="en-US"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(Johnson et al., 2024).</a:t>
            </a:r>
            <a:endParaRPr lang="en-US" sz="1200" b="1" dirty="0">
              <a:solidFill>
                <a:schemeClr val="accent5">
                  <a:lumMod val="75000"/>
                </a:schemeClr>
              </a:solidFill>
              <a:latin typeface="Tahoma" panose="020B0604030504040204" pitchFamily="34" charset="0"/>
              <a:ea typeface="Tahoma" panose="020B0604030504040204" pitchFamily="34" charset="0"/>
              <a:cs typeface="Tahoma" panose="020B0604030504040204" pitchFamily="34" charset="0"/>
            </a:endParaRPr>
          </a:p>
          <a:p>
            <a:pPr marL="285750" indent="-285750" algn="just">
              <a:lnSpc>
                <a:spcPct val="150000"/>
              </a:lnSpc>
              <a:buClr>
                <a:srgbClr val="C00000"/>
              </a:buClr>
              <a:buFont typeface="Wingdings" panose="05000000000000000000" pitchFamily="2" charset="2"/>
              <a:buChar char="v"/>
            </a:pPr>
            <a:r>
              <a:rPr lang="en-US" dirty="0">
                <a:latin typeface="Andalus" panose="02020603050405020304" pitchFamily="18" charset="-78"/>
                <a:ea typeface="Tahoma" panose="020B0604030504040204" pitchFamily="34" charset="0"/>
                <a:cs typeface="Andalus" panose="02020603050405020304" pitchFamily="18" charset="-78"/>
              </a:rPr>
              <a:t>Copper exerts antiviral effects against coronaviruses by binding to viral proteins, disrupting the viral envelope's integrity and preventing infection. Additionally, copper ions generate reactive oxygen species that damage viral RNA and proteins, further inhibiting replication. This multifaceted mechanism positions copper as a promising agent in combating SARS-CoV-2 </a:t>
            </a:r>
            <a:r>
              <a:rPr lang="en-US"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(Smith et al., 2024).</a:t>
            </a:r>
            <a:endParaRPr lang="fa-IR"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sp>
        <p:nvSpPr>
          <p:cNvPr id="3" name="Rectangle 2"/>
          <p:cNvSpPr/>
          <p:nvPr/>
        </p:nvSpPr>
        <p:spPr>
          <a:xfrm>
            <a:off x="193184" y="231007"/>
            <a:ext cx="4418197" cy="523220"/>
          </a:xfrm>
          <a:prstGeom prst="rect">
            <a:avLst/>
          </a:prstGeom>
        </p:spPr>
        <p:txBody>
          <a:bodyPr wrap="none">
            <a:spAutoFit/>
          </a:bodyPr>
          <a:lstStyle/>
          <a:p>
            <a:pPr lvl="0" algn="just"/>
            <a:r>
              <a:rPr lang="en-US" sz="2800" b="1" dirty="0">
                <a:solidFill>
                  <a:prstClr val="black"/>
                </a:solidFill>
                <a:latin typeface="Andalus" panose="02020603050405020304" pitchFamily="18" charset="-78"/>
                <a:ea typeface="Tahoma" panose="020B0604030504040204" pitchFamily="34" charset="0"/>
                <a:cs typeface="Andalus" panose="02020603050405020304" pitchFamily="18" charset="-78"/>
              </a:rPr>
              <a:t>Copper and COVID-19 Virus</a:t>
            </a:r>
            <a:endParaRPr lang="fa-IR" sz="2800" b="1" dirty="0">
              <a:solidFill>
                <a:prstClr val="black"/>
              </a:solidFill>
              <a:latin typeface="Andalus" panose="02020603050405020304" pitchFamily="18" charset="-78"/>
              <a:ea typeface="Tahoma" panose="020B0604030504040204" pitchFamily="34" charset="0"/>
              <a:cs typeface="Andalus" panose="02020603050405020304" pitchFamily="18" charset="-78"/>
            </a:endParaRPr>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6800045" y="1281054"/>
            <a:ext cx="5602310" cy="4372777"/>
          </a:xfrm>
          <a:prstGeom prst="rect">
            <a:avLst/>
          </a:prstGeom>
        </p:spPr>
      </p:pic>
      <p:sp>
        <p:nvSpPr>
          <p:cNvPr id="6" name="Rectangle 5"/>
          <p:cNvSpPr/>
          <p:nvPr/>
        </p:nvSpPr>
        <p:spPr>
          <a:xfrm>
            <a:off x="8218481" y="5293945"/>
            <a:ext cx="2603598" cy="338554"/>
          </a:xfrm>
          <a:prstGeom prst="rect">
            <a:avLst/>
          </a:prstGeom>
        </p:spPr>
        <p:txBody>
          <a:bodyPr wrap="none">
            <a:spAutoFit/>
          </a:bodyPr>
          <a:lstStyle/>
          <a:p>
            <a:r>
              <a:rPr lang="en-US" sz="1600" b="1" dirty="0">
                <a:solidFill>
                  <a:srgbClr val="002060"/>
                </a:solidFill>
                <a:latin typeface="Andalus" panose="02020603050405020304" pitchFamily="18" charset="-78"/>
                <a:cs typeface="Andalus" panose="02020603050405020304" pitchFamily="18" charset="-78"/>
              </a:rPr>
              <a:t>Copper and COVID-19 Virus</a:t>
            </a:r>
          </a:p>
        </p:txBody>
      </p:sp>
      <p:sp>
        <p:nvSpPr>
          <p:cNvPr id="7" name="Date Placeholder 6"/>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8" name="Slide Number Placeholder 7"/>
          <p:cNvSpPr>
            <a:spLocks noGrp="1"/>
          </p:cNvSpPr>
          <p:nvPr>
            <p:ph type="sldNum" sz="quarter" idx="12"/>
          </p:nvPr>
        </p:nvSpPr>
        <p:spPr/>
        <p:txBody>
          <a:bodyPr/>
          <a:lstStyle/>
          <a:p>
            <a:r>
              <a:rPr lang="en-US" sz="1200" b="1" dirty="0" smtClean="0">
                <a:solidFill>
                  <a:srgbClr val="002060"/>
                </a:solidFill>
                <a:cs typeface="+mj-cs"/>
              </a:rPr>
              <a:t>4</a:t>
            </a:r>
            <a:endParaRPr lang="fa-IR" sz="1200" b="1" dirty="0">
              <a:solidFill>
                <a:srgbClr val="002060"/>
              </a:solidFill>
              <a:cs typeface="+mj-cs"/>
            </a:endParaRPr>
          </a:p>
        </p:txBody>
      </p:sp>
    </p:spTree>
    <p:extLst>
      <p:ext uri="{BB962C8B-B14F-4D97-AF65-F5344CB8AC3E}">
        <p14:creationId xmlns:p14="http://schemas.microsoft.com/office/powerpoint/2010/main" val="32537874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bg1"/>
            </a:gs>
            <a:gs pos="100000">
              <a:schemeClr val="accent4">
                <a:lumMod val="97000"/>
                <a:lumOff val="3000"/>
              </a:schemeClr>
            </a:gs>
            <a:gs pos="100000">
              <a:schemeClr val="accent4">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13" name="Rectangle 12"/>
          <p:cNvSpPr/>
          <p:nvPr/>
        </p:nvSpPr>
        <p:spPr>
          <a:xfrm>
            <a:off x="115524" y="127647"/>
            <a:ext cx="4504759" cy="523220"/>
          </a:xfrm>
          <a:prstGeom prst="rect">
            <a:avLst/>
          </a:prstGeom>
        </p:spPr>
        <p:txBody>
          <a:bodyPr wrap="none">
            <a:spAutoFit/>
          </a:bodyPr>
          <a:lstStyle/>
          <a:p>
            <a:r>
              <a:rPr lang="en-US" sz="2800" b="1" dirty="0" smtClean="0">
                <a:latin typeface="Andalus" panose="02020603050405020304" pitchFamily="18" charset="-78"/>
                <a:cs typeface="Andalus" panose="02020603050405020304" pitchFamily="18" charset="-78"/>
              </a:rPr>
              <a:t>Copper and COVID-19 Virus</a:t>
            </a:r>
            <a:endParaRPr lang="en-US" sz="2800" b="1" dirty="0">
              <a:latin typeface="Andalus" panose="02020603050405020304" pitchFamily="18" charset="-78"/>
              <a:cs typeface="Andalus" panose="02020603050405020304" pitchFamily="18" charset="-78"/>
            </a:endParaRPr>
          </a:p>
        </p:txBody>
      </p:sp>
      <p:sp>
        <p:nvSpPr>
          <p:cNvPr id="15" name="TextBox 14"/>
          <p:cNvSpPr txBox="1"/>
          <p:nvPr/>
        </p:nvSpPr>
        <p:spPr>
          <a:xfrm>
            <a:off x="656823" y="6233375"/>
            <a:ext cx="3129566" cy="400110"/>
          </a:xfrm>
          <a:prstGeom prst="rect">
            <a:avLst/>
          </a:prstGeom>
          <a:noFill/>
        </p:spPr>
        <p:txBody>
          <a:bodyPr wrap="square" rtlCol="1">
            <a:spAutoFit/>
          </a:bodyPr>
          <a:lstStyle/>
          <a:p>
            <a:r>
              <a:rPr lang="en-US" sz="2000" b="1" dirty="0" smtClean="0">
                <a:solidFill>
                  <a:srgbClr val="002060"/>
                </a:solidFill>
                <a:latin typeface="Andalus" panose="02020603050405020304" pitchFamily="18" charset="-78"/>
                <a:cs typeface="Andalus" panose="02020603050405020304" pitchFamily="18" charset="-78"/>
              </a:rPr>
              <a:t>Marziyye qasemi, 2024</a:t>
            </a:r>
            <a:endParaRPr lang="fa-IR" sz="2000" b="1" dirty="0">
              <a:solidFill>
                <a:srgbClr val="002060"/>
              </a:solidFill>
              <a:latin typeface="Andalus" panose="02020603050405020304" pitchFamily="18" charset="-78"/>
              <a:cs typeface="Andalus" panose="02020603050405020304" pitchFamily="18" charset="-78"/>
            </a:endParaRPr>
          </a:p>
        </p:txBody>
      </p:sp>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656823" y="801858"/>
            <a:ext cx="10878685" cy="5431517"/>
          </a:xfrm>
          <a:prstGeom prst="rect">
            <a:avLst/>
          </a:prstGeom>
        </p:spPr>
      </p:pic>
      <p:sp>
        <p:nvSpPr>
          <p:cNvPr id="3" name="Date Placeholder 2"/>
          <p:cNvSpPr>
            <a:spLocks noGrp="1"/>
          </p:cNvSpPr>
          <p:nvPr>
            <p:ph type="dt" sz="half" idx="10"/>
          </p:nvPr>
        </p:nvSpPr>
        <p:spPr>
          <a:xfrm>
            <a:off x="115524" y="6633485"/>
            <a:ext cx="2472271" cy="365125"/>
          </a:xfrm>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4" name="Slide Number Placeholder 3"/>
          <p:cNvSpPr>
            <a:spLocks noGrp="1"/>
          </p:cNvSpPr>
          <p:nvPr>
            <p:ph type="sldNum" sz="quarter" idx="12"/>
          </p:nvPr>
        </p:nvSpPr>
        <p:spPr/>
        <p:txBody>
          <a:bodyPr/>
          <a:lstStyle/>
          <a:p>
            <a:r>
              <a:rPr lang="en-US" sz="1200" b="1" dirty="0" smtClean="0">
                <a:solidFill>
                  <a:srgbClr val="002060"/>
                </a:solidFill>
                <a:cs typeface="+mj-cs"/>
              </a:rPr>
              <a:t>5</a:t>
            </a:r>
            <a:endParaRPr lang="fa-IR" sz="1200" b="1" dirty="0">
              <a:solidFill>
                <a:srgbClr val="002060"/>
              </a:solidFill>
              <a:cs typeface="+mj-cs"/>
            </a:endParaRPr>
          </a:p>
        </p:txBody>
      </p:sp>
    </p:spTree>
    <p:extLst>
      <p:ext uri="{BB962C8B-B14F-4D97-AF65-F5344CB8AC3E}">
        <p14:creationId xmlns:p14="http://schemas.microsoft.com/office/powerpoint/2010/main" val="51431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66283"/>
            <a:ext cx="7225055" cy="523220"/>
          </a:xfrm>
          <a:prstGeom prst="rect">
            <a:avLst/>
          </a:prstGeom>
        </p:spPr>
        <p:txBody>
          <a:bodyPr wrap="none">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Potential Applications of Copper in Public Spaces</a:t>
            </a:r>
            <a:endParaRPr lang="fa-IR" sz="2800" b="1" dirty="0">
              <a:latin typeface="Andalus" panose="02020603050405020304" pitchFamily="18" charset="-78"/>
              <a:ea typeface="Tahoma" panose="020B0604030504040204" pitchFamily="34" charset="0"/>
              <a:cs typeface="Andalus" panose="02020603050405020304" pitchFamily="18" charset="-78"/>
            </a:endParaRPr>
          </a:p>
        </p:txBody>
      </p:sp>
      <p:sp>
        <p:nvSpPr>
          <p:cNvPr id="3" name="Rectangle 2"/>
          <p:cNvSpPr/>
          <p:nvPr/>
        </p:nvSpPr>
        <p:spPr>
          <a:xfrm>
            <a:off x="155575" y="941978"/>
            <a:ext cx="11565228" cy="3670236"/>
          </a:xfrm>
          <a:prstGeom prst="rect">
            <a:avLst/>
          </a:prstGeom>
        </p:spPr>
        <p:txBody>
          <a:bodyPr wrap="square">
            <a:spAutoFit/>
          </a:bodyPr>
          <a:lstStyle/>
          <a:p>
            <a:pPr algn="just">
              <a:lnSpc>
                <a:spcPct val="150000"/>
              </a:lnSpc>
            </a:pPr>
            <a:r>
              <a:rPr lang="en-US" dirty="0">
                <a:latin typeface="Andalus" panose="02020603050405020304" pitchFamily="18" charset="-78"/>
                <a:ea typeface="Tahoma" panose="020B0604030504040204" pitchFamily="34" charset="0"/>
                <a:cs typeface="Andalus" panose="02020603050405020304" pitchFamily="18" charset="-78"/>
              </a:rPr>
              <a:t>Recent studies have demonstrated that copper coatings can significantly reduce the viability of the SARS-CoV-2 virus on surfaces. In a 2024 study, copper blend coatings were shown to achieve up to 99.99% inactivation of the virus within minutes of contact, highlighting their potential role in infection control strategies</a:t>
            </a:r>
            <a:r>
              <a:rPr lang="en-US" sz="1600" b="1" dirty="0" smtClean="0">
                <a:latin typeface="Andalus" panose="02020603050405020304" pitchFamily="18" charset="-78"/>
                <a:ea typeface="Tahoma" panose="020B0604030504040204" pitchFamily="34" charset="0"/>
                <a:cs typeface="Andalus" panose="02020603050405020304" pitchFamily="18" charset="-78"/>
              </a:rPr>
              <a:t>​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a:t>
            </a:r>
            <a:r>
              <a:rPr lang="en-US"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a:t>
            </a:r>
            <a:r>
              <a:rPr lang="en-US" sz="1600" b="1" dirty="0" err="1">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SpringerLink</a:t>
            </a:r>
            <a:r>
              <a:rPr lang="en-US"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a:t>
            </a:r>
            <a:r>
              <a:rPr lang="en-US" sz="1600" b="1" dirty="0">
                <a:latin typeface="Andalus" panose="02020603050405020304" pitchFamily="18" charset="-78"/>
                <a:ea typeface="Tahoma" panose="020B0604030504040204" pitchFamily="34" charset="0"/>
                <a:cs typeface="Andalus" panose="02020603050405020304" pitchFamily="18" charset="-78"/>
              </a:rPr>
              <a:t>. </a:t>
            </a:r>
            <a:r>
              <a:rPr lang="en-US" dirty="0">
                <a:latin typeface="Andalus" panose="02020603050405020304" pitchFamily="18" charset="-78"/>
                <a:ea typeface="Tahoma" panose="020B0604030504040204" pitchFamily="34" charset="0"/>
                <a:cs typeface="Andalus" panose="02020603050405020304" pitchFamily="18" charset="-78"/>
              </a:rPr>
              <a:t>Such findings emphasize the importance of incorporating antimicrobial materials in public health measures</a:t>
            </a:r>
            <a:r>
              <a:rPr lang="en-US" dirty="0" smtClean="0">
                <a:latin typeface="Andalus" panose="02020603050405020304" pitchFamily="18" charset="-78"/>
                <a:ea typeface="Tahoma" panose="020B0604030504040204" pitchFamily="34" charset="0"/>
                <a:cs typeface="Andalus" panose="02020603050405020304" pitchFamily="18" charset="-78"/>
              </a:rPr>
              <a:t>​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a:t>
            </a:r>
            <a:r>
              <a:rPr lang="en-US" sz="1600" b="1" dirty="0" err="1">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SpringerLink</a:t>
            </a:r>
            <a:r>
              <a:rPr lang="en-US" sz="16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a:t>
            </a:r>
          </a:p>
          <a:p>
            <a:pPr algn="just">
              <a:lnSpc>
                <a:spcPct val="150000"/>
              </a:lnSpc>
            </a:pPr>
            <a:r>
              <a:rPr lang="en-US" dirty="0" smtClean="0">
                <a:latin typeface="Andalus" panose="02020603050405020304" pitchFamily="18" charset="-78"/>
                <a:ea typeface="Tahoma" panose="020B0604030504040204" pitchFamily="34" charset="0"/>
                <a:cs typeface="Andalus" panose="02020603050405020304" pitchFamily="18" charset="-78"/>
              </a:rPr>
              <a:t>Research has shown that copper surfaces, such as handles, railings, table tops, and public transport equipment, significantly reduce the survival of viruses and bacteria. Copper's antimicrobial properties enable it to disrupt microbial cell membranes and generate reactive oxygen species, leading to the inactivation of pathogens. This makes copper an effective material for high-touch surfaces in preventing the spread of infections </a:t>
            </a:r>
            <a:r>
              <a:rPr lang="en-US" sz="1600" b="1" dirty="0" smtClean="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rPr>
              <a:t>(Miller et al., 2024).</a:t>
            </a:r>
          </a:p>
          <a:p>
            <a:pPr algn="just">
              <a:lnSpc>
                <a:spcPct val="150000"/>
              </a:lnSpc>
            </a:pPr>
            <a:endParaRPr lang="fa-IR" sz="1100" b="1" dirty="0">
              <a:solidFill>
                <a:schemeClr val="accent5">
                  <a:lumMod val="75000"/>
                </a:schemeClr>
              </a:solidFill>
              <a:latin typeface="Andalus" panose="02020603050405020304" pitchFamily="18" charset="-78"/>
              <a:ea typeface="Tahoma" panose="020B0604030504040204" pitchFamily="34" charset="0"/>
              <a:cs typeface="Andalus" panose="02020603050405020304" pitchFamily="18" charset="-78"/>
            </a:endParaRPr>
          </a:p>
        </p:txBody>
      </p:sp>
      <p:sp>
        <p:nvSpPr>
          <p:cNvPr id="5" name="AutoShape 2" descr="Dive into the Connection between Copper and COVID-19 l JM Bulli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a-IR"/>
          </a:p>
        </p:txBody>
      </p:sp>
      <p:sp>
        <p:nvSpPr>
          <p:cNvPr id="4" name="Date Placeholder 3"/>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6" name="Slide Number Placeholder 5"/>
          <p:cNvSpPr>
            <a:spLocks noGrp="1"/>
          </p:cNvSpPr>
          <p:nvPr>
            <p:ph type="sldNum" sz="quarter" idx="12"/>
          </p:nvPr>
        </p:nvSpPr>
        <p:spPr/>
        <p:txBody>
          <a:bodyPr/>
          <a:lstStyle/>
          <a:p>
            <a:r>
              <a:rPr lang="en-US" sz="1200" b="1" dirty="0" smtClean="0">
                <a:solidFill>
                  <a:srgbClr val="002060"/>
                </a:solidFill>
              </a:rPr>
              <a:t>6</a:t>
            </a:r>
            <a:endParaRPr lang="fa-IR" sz="1200" b="1" dirty="0">
              <a:solidFill>
                <a:srgbClr val="002060"/>
              </a:solidFill>
            </a:endParaRPr>
          </a:p>
        </p:txBody>
      </p:sp>
    </p:spTree>
    <p:extLst>
      <p:ext uri="{BB962C8B-B14F-4D97-AF65-F5344CB8AC3E}">
        <p14:creationId xmlns:p14="http://schemas.microsoft.com/office/powerpoint/2010/main" val="12067213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4504759" cy="523220"/>
          </a:xfrm>
          <a:prstGeom prst="rect">
            <a:avLst/>
          </a:prstGeom>
        </p:spPr>
        <p:txBody>
          <a:bodyPr wrap="none">
            <a:spAutoFit/>
          </a:bodyPr>
          <a:lstStyle/>
          <a:p>
            <a:r>
              <a:rPr lang="en-US" sz="2800" b="1" dirty="0" smtClean="0">
                <a:latin typeface="Andalus" panose="02020603050405020304" pitchFamily="18" charset="-78"/>
                <a:cs typeface="Andalus" panose="02020603050405020304" pitchFamily="18" charset="-78"/>
              </a:rPr>
              <a:t>Copper and COVID-19 Virus</a:t>
            </a:r>
            <a:endParaRPr lang="en-US" sz="2800" b="1" dirty="0">
              <a:latin typeface="Andalus" panose="02020603050405020304" pitchFamily="18" charset="-78"/>
              <a:cs typeface="Andalus" panose="02020603050405020304" pitchFamily="18" charset="-78"/>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6676" y="523220"/>
            <a:ext cx="8197805" cy="5601639"/>
          </a:xfrm>
          <a:prstGeom prst="rect">
            <a:avLst/>
          </a:prstGeom>
        </p:spPr>
      </p:pic>
      <p:sp>
        <p:nvSpPr>
          <p:cNvPr id="6" name="Rectangle 5"/>
          <p:cNvSpPr/>
          <p:nvPr/>
        </p:nvSpPr>
        <p:spPr>
          <a:xfrm>
            <a:off x="235904" y="5940193"/>
            <a:ext cx="2361544" cy="369332"/>
          </a:xfrm>
          <a:prstGeom prst="rect">
            <a:avLst/>
          </a:prstGeom>
        </p:spPr>
        <p:txBody>
          <a:bodyPr wrap="none">
            <a:spAutoFit/>
          </a:bodyPr>
          <a:lstStyle/>
          <a:p>
            <a:r>
              <a:rPr lang="en-US" b="1" dirty="0">
                <a:solidFill>
                  <a:srgbClr val="002060"/>
                </a:solidFill>
                <a:latin typeface="Andalus" panose="02020603050405020304" pitchFamily="18" charset="-78"/>
                <a:cs typeface="Andalus" panose="02020603050405020304" pitchFamily="18" charset="-78"/>
              </a:rPr>
              <a:t>Marziyye qasemi, 2024</a:t>
            </a:r>
            <a:endParaRPr lang="fa-IR" b="1" dirty="0">
              <a:solidFill>
                <a:srgbClr val="002060"/>
              </a:solidFill>
              <a:latin typeface="Andalus" panose="02020603050405020304" pitchFamily="18" charset="-78"/>
              <a:cs typeface="Andalus" panose="02020603050405020304" pitchFamily="18" charset="-78"/>
            </a:endParaRPr>
          </a:p>
        </p:txBody>
      </p:sp>
      <p:sp>
        <p:nvSpPr>
          <p:cNvPr id="2" name="Date Placeholder 1"/>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a:p>
            <a:endParaRPr lang="fa-IR" dirty="0"/>
          </a:p>
        </p:txBody>
      </p:sp>
      <p:sp>
        <p:nvSpPr>
          <p:cNvPr id="5" name="Slide Number Placeholder 4"/>
          <p:cNvSpPr>
            <a:spLocks noGrp="1"/>
          </p:cNvSpPr>
          <p:nvPr>
            <p:ph type="sldNum" sz="quarter" idx="12"/>
          </p:nvPr>
        </p:nvSpPr>
        <p:spPr/>
        <p:txBody>
          <a:bodyPr/>
          <a:lstStyle/>
          <a:p>
            <a:r>
              <a:rPr lang="en-US" sz="1200" b="1" dirty="0">
                <a:solidFill>
                  <a:srgbClr val="002060"/>
                </a:solidFill>
                <a:cs typeface="+mj-cs"/>
              </a:rPr>
              <a:t>7</a:t>
            </a:r>
            <a:endParaRPr lang="fa-IR" sz="1200" b="1" dirty="0">
              <a:solidFill>
                <a:srgbClr val="002060"/>
              </a:solidFill>
              <a:cs typeface="+mj-cs"/>
            </a:endParaRPr>
          </a:p>
        </p:txBody>
      </p:sp>
    </p:spTree>
    <p:extLst>
      <p:ext uri="{BB962C8B-B14F-4D97-AF65-F5344CB8AC3E}">
        <p14:creationId xmlns:p14="http://schemas.microsoft.com/office/powerpoint/2010/main" val="18561127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4790094" cy="523220"/>
          </a:xfrm>
          <a:prstGeom prst="rect">
            <a:avLst/>
          </a:prstGeom>
        </p:spPr>
        <p:txBody>
          <a:bodyPr wrap="none">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Future Innovations with Copper</a:t>
            </a:r>
            <a:endParaRPr lang="fa-IR" sz="2800" b="1" dirty="0">
              <a:latin typeface="Andalus" panose="02020603050405020304" pitchFamily="18" charset="-78"/>
              <a:ea typeface="Tahoma" panose="020B0604030504040204" pitchFamily="34" charset="0"/>
              <a:cs typeface="Andalus" panose="02020603050405020304" pitchFamily="18" charset="-78"/>
            </a:endParaRPr>
          </a:p>
        </p:txBody>
      </p:sp>
      <p:sp>
        <p:nvSpPr>
          <p:cNvPr id="5" name="Rectangle 4"/>
          <p:cNvSpPr/>
          <p:nvPr/>
        </p:nvSpPr>
        <p:spPr>
          <a:xfrm>
            <a:off x="253284" y="735709"/>
            <a:ext cx="10449060" cy="2585323"/>
          </a:xfrm>
          <a:prstGeom prst="rect">
            <a:avLst/>
          </a:prstGeom>
        </p:spPr>
        <p:txBody>
          <a:bodyPr wrap="square">
            <a:spAutoFit/>
          </a:bodyPr>
          <a:lstStyle/>
          <a:p>
            <a:pPr algn="just">
              <a:lnSpc>
                <a:spcPct val="150000"/>
              </a:lnSpc>
            </a:pPr>
            <a:r>
              <a:rPr lang="en-US" dirty="0">
                <a:latin typeface="Andalus" panose="02020603050405020304" pitchFamily="18" charset="-78"/>
                <a:cs typeface="Andalus" panose="02020603050405020304" pitchFamily="18" charset="-78"/>
              </a:rPr>
              <a:t>Recent research suggests innovative applications for copper in protective and hygiene equipment, particularly in the design of face masks, gloves, and medical devices. According to </a:t>
            </a:r>
            <a:r>
              <a:rPr lang="en-US" sz="1600" b="1" dirty="0" smtClean="0">
                <a:solidFill>
                  <a:schemeClr val="accent5">
                    <a:lumMod val="75000"/>
                  </a:schemeClr>
                </a:solidFill>
                <a:latin typeface="Andalus" panose="02020603050405020304" pitchFamily="18" charset="-78"/>
                <a:cs typeface="Andalus" panose="02020603050405020304" pitchFamily="18" charset="-78"/>
              </a:rPr>
              <a:t>(Johnson </a:t>
            </a:r>
            <a:r>
              <a:rPr lang="en-US" sz="1600" b="1" dirty="0">
                <a:solidFill>
                  <a:schemeClr val="accent5">
                    <a:lumMod val="75000"/>
                  </a:schemeClr>
                </a:solidFill>
                <a:latin typeface="Andalus" panose="02020603050405020304" pitchFamily="18" charset="-78"/>
                <a:cs typeface="Andalus" panose="02020603050405020304" pitchFamily="18" charset="-78"/>
              </a:rPr>
              <a:t>et al. </a:t>
            </a:r>
            <a:r>
              <a:rPr lang="en-US" sz="1600" b="1" dirty="0" smtClean="0">
                <a:solidFill>
                  <a:schemeClr val="accent5">
                    <a:lumMod val="75000"/>
                  </a:schemeClr>
                </a:solidFill>
                <a:latin typeface="Andalus" panose="02020603050405020304" pitchFamily="18" charset="-78"/>
                <a:cs typeface="Andalus" panose="02020603050405020304" pitchFamily="18" charset="-78"/>
              </a:rPr>
              <a:t>2024</a:t>
            </a:r>
            <a:r>
              <a:rPr lang="en-US" sz="1600" b="1" dirty="0">
                <a:solidFill>
                  <a:schemeClr val="accent5">
                    <a:lumMod val="75000"/>
                  </a:schemeClr>
                </a:solidFill>
                <a:latin typeface="Andalus" panose="02020603050405020304" pitchFamily="18" charset="-78"/>
                <a:cs typeface="Andalus" panose="02020603050405020304" pitchFamily="18" charset="-78"/>
              </a:rPr>
              <a:t>), </a:t>
            </a:r>
            <a:r>
              <a:rPr lang="en-US" dirty="0">
                <a:latin typeface="Andalus" panose="02020603050405020304" pitchFamily="18" charset="-78"/>
                <a:cs typeface="Andalus" panose="02020603050405020304" pitchFamily="18" charset="-78"/>
              </a:rPr>
              <a:t>integrating copper into these items can enhance their antimicrobial properties, significantly reducing the risk of infection. This advancement not only promotes user safety but also supports public health initiatives by minimizing pathogen transmission. Consequently, the incorporation of copper into personal protective equipment (PPE) could represent a significant leap forward in health care standards .</a:t>
            </a:r>
            <a:endParaRPr lang="fa-IR" dirty="0">
              <a:latin typeface="Andalus" panose="02020603050405020304" pitchFamily="18" charset="-78"/>
              <a:cs typeface="Andalus" panose="02020603050405020304" pitchFamily="18" charset="-78"/>
            </a:endParaRPr>
          </a:p>
        </p:txBody>
      </p:sp>
      <p:sp>
        <p:nvSpPr>
          <p:cNvPr id="6" name="Date Placeholder 5"/>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r>
              <a:rPr lang="en-US" sz="1200" b="1" dirty="0" smtClean="0">
                <a:solidFill>
                  <a:srgbClr val="002060"/>
                </a:solidFill>
                <a:cs typeface="+mj-cs"/>
              </a:rPr>
              <a:t>8</a:t>
            </a:r>
            <a:endParaRPr lang="fa-IR" sz="1200" b="1" dirty="0">
              <a:solidFill>
                <a:srgbClr val="002060"/>
              </a:solidFill>
              <a:cs typeface="+mj-cs"/>
            </a:endParaRPr>
          </a:p>
        </p:txBody>
      </p:sp>
    </p:spTree>
    <p:extLst>
      <p:ext uri="{BB962C8B-B14F-4D97-AF65-F5344CB8AC3E}">
        <p14:creationId xmlns:p14="http://schemas.microsoft.com/office/powerpoint/2010/main" val="27625343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4076757" cy="523220"/>
          </a:xfrm>
          <a:prstGeom prst="rect">
            <a:avLst/>
          </a:prstGeom>
        </p:spPr>
        <p:txBody>
          <a:bodyPr wrap="none">
            <a:spAutoFit/>
          </a:bodyPr>
          <a:lstStyle/>
          <a:p>
            <a:r>
              <a:rPr lang="en-US" sz="2800" b="1" dirty="0" smtClean="0">
                <a:latin typeface="Andalus" panose="02020603050405020304" pitchFamily="18" charset="-78"/>
                <a:ea typeface="Tahoma" panose="020B0604030504040204" pitchFamily="34" charset="0"/>
                <a:cs typeface="Andalus" panose="02020603050405020304" pitchFamily="18" charset="-78"/>
              </a:rPr>
              <a:t>Challenges and Limitations</a:t>
            </a:r>
            <a:endParaRPr lang="fa-IR" sz="2800" b="1" dirty="0">
              <a:latin typeface="Andalus" panose="02020603050405020304" pitchFamily="18" charset="-78"/>
              <a:ea typeface="Tahoma" panose="020B0604030504040204" pitchFamily="34" charset="0"/>
              <a:cs typeface="Andalus" panose="02020603050405020304" pitchFamily="18" charset="-78"/>
            </a:endParaRPr>
          </a:p>
        </p:txBody>
      </p:sp>
      <p:sp>
        <p:nvSpPr>
          <p:cNvPr id="3" name="Rectangle 2"/>
          <p:cNvSpPr/>
          <p:nvPr/>
        </p:nvSpPr>
        <p:spPr>
          <a:xfrm>
            <a:off x="154546" y="889844"/>
            <a:ext cx="11642502" cy="5078313"/>
          </a:xfrm>
          <a:prstGeom prst="rect">
            <a:avLst/>
          </a:prstGeom>
        </p:spPr>
        <p:txBody>
          <a:bodyPr wrap="square">
            <a:spAutoFit/>
          </a:bodyPr>
          <a:lstStyle/>
          <a:p>
            <a:pPr lvl="0" algn="just">
              <a:lnSpc>
                <a:spcPct val="150000"/>
              </a:lnSpc>
            </a:pPr>
            <a:r>
              <a:rPr lang="en-US" dirty="0">
                <a:solidFill>
                  <a:srgbClr val="000000"/>
                </a:solidFill>
                <a:latin typeface="Andalus" panose="02020603050405020304" pitchFamily="18" charset="-78"/>
                <a:cs typeface="Andalus" panose="02020603050405020304" pitchFamily="18" charset="-78"/>
              </a:rPr>
              <a:t>The widespread adoption of copper as an antimicrobial material in various industries poses several challenges and potential costs. In 2024, a report noted that while copper's antimicrobial properties can significantly reduce microbial contamination, the high cost of copper compared to alternative materials, such as stainless steel or plastic, could limit its use. Additionally, integrating copper into existing manufacturing processes may require substantial investments in technology and equipment, leading to increased operational costs​ </a:t>
            </a:r>
            <a:r>
              <a:rPr lang="en-US" sz="1600" b="1" dirty="0">
                <a:solidFill>
                  <a:srgbClr val="C2BC80">
                    <a:lumMod val="75000"/>
                  </a:srgbClr>
                </a:solidFill>
                <a:latin typeface="Andalus" panose="02020603050405020304" pitchFamily="18" charset="-78"/>
                <a:cs typeface="Andalus" panose="02020603050405020304" pitchFamily="18" charset="-78"/>
              </a:rPr>
              <a:t>(</a:t>
            </a:r>
            <a:r>
              <a:rPr lang="en-US" sz="1600" b="1" dirty="0" err="1">
                <a:solidFill>
                  <a:srgbClr val="C2BC80">
                    <a:lumMod val="75000"/>
                  </a:srgbClr>
                </a:solidFill>
                <a:latin typeface="Andalus" panose="02020603050405020304" pitchFamily="18" charset="-78"/>
                <a:cs typeface="Andalus" panose="02020603050405020304" pitchFamily="18" charset="-78"/>
              </a:rPr>
              <a:t>SpringerLink</a:t>
            </a:r>
            <a:r>
              <a:rPr lang="en-US" sz="1600" b="1" dirty="0">
                <a:solidFill>
                  <a:srgbClr val="C2BC80">
                    <a:lumMod val="75000"/>
                  </a:srgbClr>
                </a:solidFill>
                <a:latin typeface="Andalus" panose="02020603050405020304" pitchFamily="18" charset="-78"/>
                <a:cs typeface="Andalus" panose="02020603050405020304" pitchFamily="18" charset="-78"/>
              </a:rPr>
              <a:t>) </a:t>
            </a:r>
            <a:r>
              <a:rPr lang="en-US" dirty="0">
                <a:solidFill>
                  <a:srgbClr val="000000"/>
                </a:solidFill>
                <a:latin typeface="Andalus" panose="02020603050405020304" pitchFamily="18" charset="-78"/>
                <a:cs typeface="Andalus" panose="02020603050405020304" pitchFamily="18" charset="-78"/>
              </a:rPr>
              <a:t>. Therefore, while the benefits of copper are promising, manufacturers must carefully consider these economic implications before implementation</a:t>
            </a:r>
            <a:r>
              <a:rPr lang="en-US" dirty="0" smtClean="0">
                <a:solidFill>
                  <a:srgbClr val="000000"/>
                </a:solidFill>
                <a:latin typeface="Andalus" panose="02020603050405020304" pitchFamily="18" charset="-78"/>
                <a:cs typeface="Andalus" panose="02020603050405020304" pitchFamily="18" charset="-78"/>
              </a:rPr>
              <a:t>.</a:t>
            </a:r>
          </a:p>
          <a:p>
            <a:pPr lvl="0" algn="just">
              <a:lnSpc>
                <a:spcPct val="150000"/>
              </a:lnSpc>
            </a:pPr>
            <a:r>
              <a:rPr lang="en-US" dirty="0">
                <a:solidFill>
                  <a:srgbClr val="000000"/>
                </a:solidFill>
                <a:latin typeface="Andalus" panose="02020603050405020304" pitchFamily="18" charset="-78"/>
                <a:cs typeface="Andalus" panose="02020603050405020304" pitchFamily="18" charset="-78"/>
              </a:rPr>
              <a:t>A recent comparison of the cost-effectiveness of copper versus other materials highlighted that while copper exhibits superior antimicrobial properties, its higher initial costs can be a significant barrier for widespread adoption. According to </a:t>
            </a:r>
            <a:r>
              <a:rPr lang="en-US" sz="1600" b="1" dirty="0" smtClean="0">
                <a:solidFill>
                  <a:schemeClr val="accent5">
                    <a:lumMod val="75000"/>
                  </a:schemeClr>
                </a:solidFill>
                <a:latin typeface="Andalus" panose="02020603050405020304" pitchFamily="18" charset="-78"/>
                <a:cs typeface="Andalus" panose="02020603050405020304" pitchFamily="18" charset="-78"/>
              </a:rPr>
              <a:t>(Smith </a:t>
            </a:r>
            <a:r>
              <a:rPr lang="en-US" sz="1600" b="1" dirty="0">
                <a:solidFill>
                  <a:schemeClr val="accent5">
                    <a:lumMod val="75000"/>
                  </a:schemeClr>
                </a:solidFill>
                <a:latin typeface="Andalus" panose="02020603050405020304" pitchFamily="18" charset="-78"/>
                <a:cs typeface="Andalus" panose="02020603050405020304" pitchFamily="18" charset="-78"/>
              </a:rPr>
              <a:t>et al. </a:t>
            </a:r>
            <a:r>
              <a:rPr lang="en-US" sz="1600" b="1" dirty="0" smtClean="0">
                <a:solidFill>
                  <a:schemeClr val="accent5">
                    <a:lumMod val="75000"/>
                  </a:schemeClr>
                </a:solidFill>
                <a:latin typeface="Andalus" panose="02020603050405020304" pitchFamily="18" charset="-78"/>
                <a:cs typeface="Andalus" panose="02020603050405020304" pitchFamily="18" charset="-78"/>
              </a:rPr>
              <a:t>2024</a:t>
            </a:r>
            <a:r>
              <a:rPr lang="en-US" sz="1600" b="1" dirty="0">
                <a:solidFill>
                  <a:schemeClr val="accent5">
                    <a:lumMod val="75000"/>
                  </a:schemeClr>
                </a:solidFill>
                <a:latin typeface="Andalus" panose="02020603050405020304" pitchFamily="18" charset="-78"/>
                <a:cs typeface="Andalus" panose="02020603050405020304" pitchFamily="18" charset="-78"/>
              </a:rPr>
              <a:t>)</a:t>
            </a:r>
            <a:r>
              <a:rPr lang="en-US" dirty="0">
                <a:solidFill>
                  <a:srgbClr val="000000"/>
                </a:solidFill>
                <a:latin typeface="Andalus" panose="02020603050405020304" pitchFamily="18" charset="-78"/>
                <a:cs typeface="Andalus" panose="02020603050405020304" pitchFamily="18" charset="-78"/>
              </a:rPr>
              <a:t>, when evaluating materials like stainless steel and plastic, copper's long-term savings from reduced infection rates may offset its higher upfront costs, but this varies by application and usage context​(</a:t>
            </a:r>
            <a:r>
              <a:rPr lang="en-US" dirty="0" err="1">
                <a:solidFill>
                  <a:srgbClr val="000000"/>
                </a:solidFill>
                <a:latin typeface="Andalus" panose="02020603050405020304" pitchFamily="18" charset="-78"/>
                <a:cs typeface="Andalus" panose="02020603050405020304" pitchFamily="18" charset="-78"/>
              </a:rPr>
              <a:t>SpringerLink</a:t>
            </a:r>
            <a:r>
              <a:rPr lang="en-US" dirty="0">
                <a:solidFill>
                  <a:srgbClr val="000000"/>
                </a:solidFill>
                <a:latin typeface="Andalus" panose="02020603050405020304" pitchFamily="18" charset="-78"/>
                <a:cs typeface="Andalus" panose="02020603050405020304" pitchFamily="18" charset="-78"/>
              </a:rPr>
              <a:t>). Therefore, decision-makers must weigh the benefits of enhanced safety against the economic implications of choosing copper over </a:t>
            </a:r>
            <a:r>
              <a:rPr lang="en-US" dirty="0" smtClean="0">
                <a:solidFill>
                  <a:srgbClr val="000000"/>
                </a:solidFill>
                <a:latin typeface="Andalus" panose="02020603050405020304" pitchFamily="18" charset="-78"/>
                <a:cs typeface="Andalus" panose="02020603050405020304" pitchFamily="18" charset="-78"/>
              </a:rPr>
              <a:t>alternatives ​</a:t>
            </a:r>
            <a:r>
              <a:rPr lang="en-US" sz="1600" b="1" dirty="0">
                <a:solidFill>
                  <a:schemeClr val="accent5">
                    <a:lumMod val="75000"/>
                  </a:schemeClr>
                </a:solidFill>
                <a:latin typeface="Andalus" panose="02020603050405020304" pitchFamily="18" charset="-78"/>
                <a:cs typeface="Andalus" panose="02020603050405020304" pitchFamily="18" charset="-78"/>
              </a:rPr>
              <a:t>(</a:t>
            </a:r>
            <a:r>
              <a:rPr lang="en-US" sz="1600" b="1" dirty="0" err="1">
                <a:solidFill>
                  <a:schemeClr val="accent5">
                    <a:lumMod val="75000"/>
                  </a:schemeClr>
                </a:solidFill>
                <a:latin typeface="Andalus" panose="02020603050405020304" pitchFamily="18" charset="-78"/>
                <a:cs typeface="Andalus" panose="02020603050405020304" pitchFamily="18" charset="-78"/>
              </a:rPr>
              <a:t>SpringerLink</a:t>
            </a:r>
            <a:r>
              <a:rPr lang="en-US" sz="1600" b="1" dirty="0">
                <a:solidFill>
                  <a:schemeClr val="accent5">
                    <a:lumMod val="75000"/>
                  </a:schemeClr>
                </a:solidFill>
                <a:latin typeface="Andalus" panose="02020603050405020304" pitchFamily="18" charset="-78"/>
                <a:cs typeface="Andalus" panose="02020603050405020304" pitchFamily="18" charset="-78"/>
              </a:rPr>
              <a:t>).</a:t>
            </a:r>
            <a:endParaRPr lang="fa-IR" sz="1600" b="1" dirty="0">
              <a:solidFill>
                <a:schemeClr val="accent5">
                  <a:lumMod val="75000"/>
                </a:schemeClr>
              </a:solidFill>
              <a:latin typeface="Andalus" panose="02020603050405020304" pitchFamily="18" charset="-78"/>
              <a:cs typeface="Andalus" panose="02020603050405020304" pitchFamily="18" charset="-78"/>
            </a:endParaRPr>
          </a:p>
        </p:txBody>
      </p:sp>
      <p:sp>
        <p:nvSpPr>
          <p:cNvPr id="4" name="Date Placeholder 3"/>
          <p:cNvSpPr>
            <a:spLocks noGrp="1"/>
          </p:cNvSpPr>
          <p:nvPr>
            <p:ph type="dt" sz="half" idx="10"/>
          </p:nvPr>
        </p:nvSpPr>
        <p:spPr/>
        <p:txBody>
          <a:bodyPr/>
          <a:lstStyle/>
          <a:p>
            <a:pPr lvl="0"/>
            <a:r>
              <a:rPr lang="en-US" sz="1200" b="1" dirty="0">
                <a:solidFill>
                  <a:srgbClr val="002060"/>
                </a:solidFill>
              </a:rPr>
              <a:t>10/11/2024</a:t>
            </a:r>
            <a:endParaRPr lang="fa-IR" sz="1200" b="1" dirty="0">
              <a:solidFill>
                <a:srgbClr val="002060"/>
              </a:solidFill>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r>
              <a:rPr lang="en-US" sz="1200" b="1" dirty="0">
                <a:solidFill>
                  <a:srgbClr val="002060"/>
                </a:solidFill>
                <a:cs typeface="+mj-cs"/>
              </a:rPr>
              <a:t>9</a:t>
            </a:r>
            <a:endParaRPr lang="fa-IR" sz="1200" b="1" dirty="0">
              <a:solidFill>
                <a:srgbClr val="002060"/>
              </a:solidFill>
              <a:cs typeface="+mj-cs"/>
            </a:endParaRPr>
          </a:p>
        </p:txBody>
      </p:sp>
    </p:spTree>
    <p:extLst>
      <p:ext uri="{BB962C8B-B14F-4D97-AF65-F5344CB8AC3E}">
        <p14:creationId xmlns:p14="http://schemas.microsoft.com/office/powerpoint/2010/main" val="236981443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2385</TotalTime>
  <Words>1151</Words>
  <Application>Microsoft Office PowerPoint</Application>
  <PresentationFormat>Widescreen</PresentationFormat>
  <Paragraphs>54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Andalus</vt:lpstr>
      <vt:lpstr>Arial</vt:lpstr>
      <vt:lpstr>Calibri</vt:lpstr>
      <vt:lpstr>Calibri Light</vt:lpstr>
      <vt:lpstr>Tahoma</vt:lpstr>
      <vt:lpstr>Times New Roman</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padideh1</dc:creator>
  <cp:lastModifiedBy>padideh1</cp:lastModifiedBy>
  <cp:revision>49</cp:revision>
  <dcterms:created xsi:type="dcterms:W3CDTF">2024-10-08T12:37:23Z</dcterms:created>
  <dcterms:modified xsi:type="dcterms:W3CDTF">2024-10-11T14:52:22Z</dcterms:modified>
</cp:coreProperties>
</file>

<file path=docProps/thumbnail.jpeg>
</file>